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205">
              <a:alpha val="36000"/>
            </a:srgbClr>
          </a:solid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Col>
    <a:la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12700" cap="flat">
              <a:noFill/>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lastRow>
    <a:fir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12700" cap="flat">
              <a:noFill/>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Row>
  </a:tblStyle>
  <a:tblStyle styleId="{C7B018BB-80A7-4F77-B60F-C8B233D01FF8}" styleName="">
    <a:tblBg/>
    <a:wholeTbl>
      <a:tcTxStyle b="on" i="off">
        <a:fontRef idx="minor">
          <a:srgbClr val="FFFFFF"/>
        </a:fontRef>
        <a:srgbClr val="FFFFFF"/>
      </a:tcTxStyle>
      <a:tcStyle>
        <a:tcBdr>
          <a:left>
            <a:ln w="12700" cap="flat">
              <a:solidFill>
                <a:srgbClr val="BC00FF"/>
              </a:solidFill>
              <a:prstDash val="solid"/>
              <a:round/>
            </a:ln>
          </a:left>
          <a:right>
            <a:ln w="12700" cap="flat">
              <a:solidFill>
                <a:srgbClr val="BC00FF"/>
              </a:solidFill>
              <a:prstDash val="solid"/>
              <a:round/>
            </a:ln>
          </a:right>
          <a:top>
            <a:ln w="12700" cap="flat">
              <a:solidFill>
                <a:srgbClr val="BC00FF"/>
              </a:solidFill>
              <a:prstDash val="solid"/>
              <a:round/>
            </a:ln>
          </a:top>
          <a:bottom>
            <a:ln w="127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rgbClr val="CAD4ED"/>
          </a:solidFill>
        </a:fill>
      </a:tcStyle>
    </a:wholeTbl>
    <a:band2H>
      <a:tcTxStyle b="def" i="def"/>
      <a:tcStyle>
        <a:tcBdr/>
        <a:fill>
          <a:solidFill>
            <a:srgbClr val="E6EBF6"/>
          </a:solidFill>
        </a:fill>
      </a:tcStyle>
    </a:band2H>
    <a:firstCol>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12700" cap="flat">
              <a:solidFill>
                <a:srgbClr val="BC00FF"/>
              </a:solidFill>
              <a:prstDash val="solid"/>
              <a:round/>
            </a:ln>
          </a:top>
          <a:bottom>
            <a:ln w="127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chemeClr val="accent1"/>
          </a:solidFill>
        </a:fill>
      </a:tcStyle>
    </a:firstCol>
    <a:lastRow>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38100" cap="flat">
              <a:solidFill>
                <a:srgbClr val="BC00FF"/>
              </a:solidFill>
              <a:prstDash val="solid"/>
              <a:round/>
            </a:ln>
          </a:top>
          <a:bottom>
            <a:ln w="127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chemeClr val="accent1"/>
          </a:solidFill>
        </a:fill>
      </a:tcStyle>
    </a:lastRow>
    <a:firstRow>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12700" cap="flat">
              <a:solidFill>
                <a:srgbClr val="BC00FF"/>
              </a:solidFill>
              <a:prstDash val="solid"/>
              <a:round/>
            </a:ln>
          </a:top>
          <a:bottom>
            <a:ln w="381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chemeClr val="accent1"/>
          </a:solidFill>
        </a:fill>
      </a:tcStyle>
    </a:firstRow>
  </a:tblStyle>
  <a:tblStyle styleId="{EEE7283C-3CF3-47DC-8721-378D4A62B228}" styleName="">
    <a:tblBg/>
    <a:wholeTbl>
      <a:tcTxStyle b="on" i="off">
        <a:fontRef idx="minor">
          <a:srgbClr val="FFFFFF"/>
        </a:fontRef>
        <a:srgbClr val="FFFFFF"/>
      </a:tcTxStyle>
      <a:tcStyle>
        <a:tcBdr>
          <a:left>
            <a:ln w="12700" cap="flat">
              <a:solidFill>
                <a:srgbClr val="BC00FF"/>
              </a:solidFill>
              <a:prstDash val="solid"/>
              <a:round/>
            </a:ln>
          </a:left>
          <a:right>
            <a:ln w="12700" cap="flat">
              <a:solidFill>
                <a:srgbClr val="BC00FF"/>
              </a:solidFill>
              <a:prstDash val="solid"/>
              <a:round/>
            </a:ln>
          </a:right>
          <a:top>
            <a:ln w="12700" cap="flat">
              <a:solidFill>
                <a:srgbClr val="BC00FF"/>
              </a:solidFill>
              <a:prstDash val="solid"/>
              <a:round/>
            </a:ln>
          </a:top>
          <a:bottom>
            <a:ln w="127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rgbClr val="F2E7CB"/>
          </a:solidFill>
        </a:fill>
      </a:tcStyle>
    </a:wholeTbl>
    <a:band2H>
      <a:tcTxStyle b="def" i="def"/>
      <a:tcStyle>
        <a:tcBdr/>
        <a:fill>
          <a:solidFill>
            <a:srgbClr val="F8F4E7"/>
          </a:solidFill>
        </a:fill>
      </a:tcStyle>
    </a:band2H>
    <a:firstCol>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12700" cap="flat">
              <a:solidFill>
                <a:srgbClr val="BC00FF"/>
              </a:solidFill>
              <a:prstDash val="solid"/>
              <a:round/>
            </a:ln>
          </a:top>
          <a:bottom>
            <a:ln w="127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chemeClr val="accent3"/>
          </a:solidFill>
        </a:fill>
      </a:tcStyle>
    </a:firstCol>
    <a:lastRow>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38100" cap="flat">
              <a:solidFill>
                <a:srgbClr val="BC00FF"/>
              </a:solidFill>
              <a:prstDash val="solid"/>
              <a:round/>
            </a:ln>
          </a:top>
          <a:bottom>
            <a:ln w="127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chemeClr val="accent3"/>
          </a:solidFill>
        </a:fill>
      </a:tcStyle>
    </a:lastRow>
    <a:firstRow>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12700" cap="flat">
              <a:solidFill>
                <a:srgbClr val="BC00FF"/>
              </a:solidFill>
              <a:prstDash val="solid"/>
              <a:round/>
            </a:ln>
          </a:top>
          <a:bottom>
            <a:ln w="381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chemeClr val="accent3"/>
          </a:solidFill>
        </a:fill>
      </a:tcStyle>
    </a:firstRow>
  </a:tblStyle>
  <a:tblStyle styleId="{CF821DB8-F4EB-4A41-A1BA-3FCAFE7338EE}" styleName="">
    <a:tblBg/>
    <a:wholeTbl>
      <a:tcTxStyle b="on" i="off">
        <a:fontRef idx="minor">
          <a:srgbClr val="FFFFFF"/>
        </a:fontRef>
        <a:srgbClr val="FFFFFF"/>
      </a:tcTxStyle>
      <a:tcStyle>
        <a:tcBdr>
          <a:left>
            <a:ln w="12700" cap="flat">
              <a:solidFill>
                <a:srgbClr val="BC00FF"/>
              </a:solidFill>
              <a:prstDash val="solid"/>
              <a:round/>
            </a:ln>
          </a:left>
          <a:right>
            <a:ln w="12700" cap="flat">
              <a:solidFill>
                <a:srgbClr val="BC00FF"/>
              </a:solidFill>
              <a:prstDash val="solid"/>
              <a:round/>
            </a:ln>
          </a:right>
          <a:top>
            <a:ln w="12700" cap="flat">
              <a:solidFill>
                <a:srgbClr val="BC00FF"/>
              </a:solidFill>
              <a:prstDash val="solid"/>
              <a:round/>
            </a:ln>
          </a:top>
          <a:bottom>
            <a:ln w="127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rgbClr val="D5CDDE"/>
          </a:solidFill>
        </a:fill>
      </a:tcStyle>
    </a:wholeTbl>
    <a:band2H>
      <a:tcTxStyle b="def" i="def"/>
      <a:tcStyle>
        <a:tcBdr/>
        <a:fill>
          <a:solidFill>
            <a:srgbClr val="EBE8EF"/>
          </a:solidFill>
        </a:fill>
      </a:tcStyle>
    </a:band2H>
    <a:firstCol>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12700" cap="flat">
              <a:solidFill>
                <a:srgbClr val="BC00FF"/>
              </a:solidFill>
              <a:prstDash val="solid"/>
              <a:round/>
            </a:ln>
          </a:top>
          <a:bottom>
            <a:ln w="127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chemeClr val="accent6"/>
          </a:solidFill>
        </a:fill>
      </a:tcStyle>
    </a:firstCol>
    <a:lastRow>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38100" cap="flat">
              <a:solidFill>
                <a:srgbClr val="BC00FF"/>
              </a:solidFill>
              <a:prstDash val="solid"/>
              <a:round/>
            </a:ln>
          </a:top>
          <a:bottom>
            <a:ln w="127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chemeClr val="accent6"/>
          </a:solidFill>
        </a:fill>
      </a:tcStyle>
    </a:lastRow>
    <a:firstRow>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12700" cap="flat">
              <a:solidFill>
                <a:srgbClr val="BC00FF"/>
              </a:solidFill>
              <a:prstDash val="solid"/>
              <a:round/>
            </a:ln>
          </a:top>
          <a:bottom>
            <a:ln w="381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chemeClr val="accent6"/>
          </a:solidFill>
        </a:fill>
      </a:tcStyle>
    </a:firstRow>
  </a:tblStyle>
  <a:tblStyle styleId="{33BA23B1-9221-436E-865A-0063620EA4FD}" styleName="">
    <a:tblBg/>
    <a:wholeTb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BC00FF"/>
          </a:solidFill>
        </a:fill>
      </a:tcStyle>
    </a:band2H>
    <a:firstCol>
      <a:tcTxStyle b="on" i="off">
        <a:fontRef idx="minor">
          <a:srgbClr val="BC00FF"/>
        </a:fontRef>
        <a:srgbClr val="BC00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FFFFFF"/>
        </a:fontRef>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BC00FF"/>
          </a:solidFill>
        </a:fill>
      </a:tcStyle>
    </a:lastRow>
    <a:firstRow>
      <a:tcTxStyle b="on" i="off">
        <a:fontRef idx="minor">
          <a:srgbClr val="BC00FF"/>
        </a:fontRef>
        <a:srgbClr val="BC00FF"/>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n" i="off">
        <a:fontRef idx="minor">
          <a:srgbClr val="FFFFFF"/>
        </a:fontRef>
        <a:srgbClr val="FFFFFF"/>
      </a:tcTxStyle>
      <a:tcStyle>
        <a:tcBdr>
          <a:left>
            <a:ln w="12700" cap="flat">
              <a:solidFill>
                <a:srgbClr val="BC00FF"/>
              </a:solidFill>
              <a:prstDash val="solid"/>
              <a:round/>
            </a:ln>
          </a:left>
          <a:right>
            <a:ln w="12700" cap="flat">
              <a:solidFill>
                <a:srgbClr val="BC00FF"/>
              </a:solidFill>
              <a:prstDash val="solid"/>
              <a:round/>
            </a:ln>
          </a:right>
          <a:top>
            <a:ln w="12700" cap="flat">
              <a:solidFill>
                <a:srgbClr val="BC00FF"/>
              </a:solidFill>
              <a:prstDash val="solid"/>
              <a:round/>
            </a:ln>
          </a:top>
          <a:bottom>
            <a:ln w="127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rgbClr val="FFFFFF"/>
          </a:solidFill>
        </a:fill>
      </a:tcStyle>
    </a:wholeTbl>
    <a:band2H>
      <a:tcTxStyle b="def" i="def"/>
      <a:tcStyle>
        <a:tcBdr/>
        <a:fill>
          <a:solidFill>
            <a:srgbClr val="FFFFFF"/>
          </a:solidFill>
        </a:fill>
      </a:tcStyle>
    </a:band2H>
    <a:firstCol>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12700" cap="flat">
              <a:solidFill>
                <a:srgbClr val="BC00FF"/>
              </a:solidFill>
              <a:prstDash val="solid"/>
              <a:round/>
            </a:ln>
          </a:top>
          <a:bottom>
            <a:ln w="127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rgbClr val="FFFFFF"/>
          </a:solidFill>
        </a:fill>
      </a:tcStyle>
    </a:firstCol>
    <a:lastRow>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38100" cap="flat">
              <a:solidFill>
                <a:srgbClr val="BC00FF"/>
              </a:solidFill>
              <a:prstDash val="solid"/>
              <a:round/>
            </a:ln>
          </a:top>
          <a:bottom>
            <a:ln w="127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rgbClr val="FFFFFF"/>
          </a:solidFill>
        </a:fill>
      </a:tcStyle>
    </a:lastRow>
    <a:firstRow>
      <a:tcTxStyle b="on" i="off">
        <a:fontRef idx="minor">
          <a:srgbClr val="BC00FF"/>
        </a:fontRef>
        <a:srgbClr val="BC00FF"/>
      </a:tcTxStyle>
      <a:tcStyle>
        <a:tcBdr>
          <a:left>
            <a:ln w="12700" cap="flat">
              <a:solidFill>
                <a:srgbClr val="BC00FF"/>
              </a:solidFill>
              <a:prstDash val="solid"/>
              <a:round/>
            </a:ln>
          </a:left>
          <a:right>
            <a:ln w="12700" cap="flat">
              <a:solidFill>
                <a:srgbClr val="BC00FF"/>
              </a:solidFill>
              <a:prstDash val="solid"/>
              <a:round/>
            </a:ln>
          </a:right>
          <a:top>
            <a:ln w="12700" cap="flat">
              <a:solidFill>
                <a:srgbClr val="BC00FF"/>
              </a:solidFill>
              <a:prstDash val="solid"/>
              <a:round/>
            </a:ln>
          </a:top>
          <a:bottom>
            <a:ln w="38100" cap="flat">
              <a:solidFill>
                <a:srgbClr val="BC00FF"/>
              </a:solidFill>
              <a:prstDash val="solid"/>
              <a:round/>
            </a:ln>
          </a:bottom>
          <a:insideH>
            <a:ln w="12700" cap="flat">
              <a:solidFill>
                <a:srgbClr val="BC00FF"/>
              </a:solidFill>
              <a:prstDash val="solid"/>
              <a:round/>
            </a:ln>
          </a:insideH>
          <a:insideV>
            <a:ln w="12700" cap="flat">
              <a:solidFill>
                <a:srgbClr val="BC00FF"/>
              </a:solidFill>
              <a:prstDash val="solid"/>
              <a:round/>
            </a:ln>
          </a:insideV>
        </a:tcBdr>
        <a:fill>
          <a:solidFill>
            <a:srgbClr val="FFFFFF"/>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473200" y="1790700"/>
            <a:ext cx="21437600" cy="4927600"/>
          </a:xfrm>
          <a:prstGeom prst="rect">
            <a:avLst/>
          </a:prstGeom>
        </p:spPr>
        <p:txBody>
          <a:bodyPr anchor="b"/>
          <a:lstStyle/>
          <a:p>
            <a:pPr/>
            <a:r>
              <a:t>Title Text</a:t>
            </a:r>
          </a:p>
        </p:txBody>
      </p:sp>
      <p:sp>
        <p:nvSpPr>
          <p:cNvPr id="12" name="Body Level One…"/>
          <p:cNvSpPr txBox="1"/>
          <p:nvPr>
            <p:ph type="body" sz="quarter" idx="1"/>
          </p:nvPr>
        </p:nvSpPr>
        <p:spPr>
          <a:xfrm>
            <a:off x="1473200" y="6845300"/>
            <a:ext cx="21437600" cy="2209800"/>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Body Level One…"/>
          <p:cNvSpPr txBox="1"/>
          <p:nvPr>
            <p:ph type="body" sz="quarter" idx="1"/>
          </p:nvPr>
        </p:nvSpPr>
        <p:spPr>
          <a:xfrm>
            <a:off x="2387600" y="8966200"/>
            <a:ext cx="19621500" cy="585521"/>
          </a:xfrm>
          <a:prstGeom prst="rect">
            <a:avLst/>
          </a:prstGeom>
        </p:spPr>
        <p:txBody>
          <a:bodyPr anchor="t"/>
          <a:lstStyle>
            <a:lvl1pPr marL="0" indent="0" algn="ctr">
              <a:spcBef>
                <a:spcPts val="0"/>
              </a:spcBef>
              <a:buSzTx/>
              <a:buNone/>
              <a:defRPr i="1" sz="3200">
                <a:solidFill>
                  <a:srgbClr val="73BFFF"/>
                </a:solidFill>
                <a:effectLst>
                  <a:outerShdw sx="100000" sy="100000" kx="0" ky="0" algn="b" rotWithShape="0" blurRad="38100" dist="36285" dir="2700000">
                    <a:srgbClr val="000000">
                      <a:alpha val="48000"/>
                    </a:srgbClr>
                  </a:outerShdw>
                </a:effectLst>
                <a:latin typeface="+mn-lt"/>
                <a:ea typeface="+mn-ea"/>
                <a:cs typeface="+mn-cs"/>
                <a:sym typeface="Helvetica Neue"/>
              </a:defRPr>
            </a:lvl1pPr>
            <a:lvl2pPr marL="1041400" indent="-406400"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n-lt"/>
                <a:ea typeface="+mn-ea"/>
                <a:cs typeface="+mn-cs"/>
                <a:sym typeface="Helvetica Neue"/>
              </a:defRPr>
            </a:lvl2pPr>
            <a:lvl3pPr marL="1676400" indent="-406400"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n-lt"/>
                <a:ea typeface="+mn-ea"/>
                <a:cs typeface="+mn-cs"/>
                <a:sym typeface="Helvetica Neue"/>
              </a:defRPr>
            </a:lvl3pPr>
            <a:lvl4pPr marL="2311400" indent="-406400"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n-lt"/>
                <a:ea typeface="+mn-ea"/>
                <a:cs typeface="+mn-cs"/>
                <a:sym typeface="Helvetica Neue"/>
              </a:defRPr>
            </a:lvl4pPr>
            <a:lvl5pPr marL="2946400" indent="-406400"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94" name="“Type a quote here.”"/>
          <p:cNvSpPr txBox="1"/>
          <p:nvPr>
            <p:ph type="body" sz="quarter" idx="21"/>
          </p:nvPr>
        </p:nvSpPr>
        <p:spPr>
          <a:xfrm>
            <a:off x="2387600" y="6059289"/>
            <a:ext cx="19621500" cy="850903"/>
          </a:xfrm>
          <a:prstGeom prst="rect">
            <a:avLst/>
          </a:prstGeom>
        </p:spPr>
        <p:txBody>
          <a:bodyPr/>
          <a:lstStyle/>
          <a:p>
            <a:pPr>
              <a:buBlip>
                <a:blip r:embed="rId2"/>
              </a:buBlip>
            </a:pPr>
          </a:p>
        </p:txBody>
      </p:sp>
      <p:sp>
        <p:nvSpPr>
          <p:cNvPr id="95"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Close-up photo of a bicycle chain on a gear"/>
          <p:cNvSpPr/>
          <p:nvPr>
            <p:ph type="pic" idx="21"/>
          </p:nvPr>
        </p:nvSpPr>
        <p:spPr>
          <a:xfrm>
            <a:off x="-12700" y="-3924300"/>
            <a:ext cx="24384000" cy="18279533"/>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Partial view of a metal gear"/>
          <p:cNvSpPr/>
          <p:nvPr>
            <p:ph type="pic" idx="21"/>
          </p:nvPr>
        </p:nvSpPr>
        <p:spPr>
          <a:xfrm>
            <a:off x="1473200" y="-2692400"/>
            <a:ext cx="21437602" cy="16070759"/>
          </a:xfrm>
          <a:prstGeom prst="rect">
            <a:avLst/>
          </a:prstGeom>
        </p:spPr>
        <p:txBody>
          <a:bodyPr lIns="91439" tIns="45719" rIns="91439" bIns="45719" anchor="t">
            <a:noAutofit/>
          </a:bodyPr>
          <a:lstStyle/>
          <a:p>
            <a:pPr/>
          </a:p>
        </p:txBody>
      </p:sp>
      <p:sp>
        <p:nvSpPr>
          <p:cNvPr id="21" name="Title Text"/>
          <p:cNvSpPr txBox="1"/>
          <p:nvPr>
            <p:ph type="title"/>
          </p:nvPr>
        </p:nvSpPr>
        <p:spPr>
          <a:xfrm>
            <a:off x="1473200" y="9575800"/>
            <a:ext cx="21437600" cy="1714500"/>
          </a:xfrm>
          <a:prstGeom prst="rect">
            <a:avLst/>
          </a:prstGeom>
        </p:spPr>
        <p:txBody>
          <a:bodyPr anchor="b"/>
          <a:lstStyle/>
          <a:p>
            <a:pPr/>
            <a:r>
              <a:t>Title Text</a:t>
            </a:r>
          </a:p>
        </p:txBody>
      </p:sp>
      <p:sp>
        <p:nvSpPr>
          <p:cNvPr id="22" name="Body Level One…"/>
          <p:cNvSpPr txBox="1"/>
          <p:nvPr>
            <p:ph type="body" sz="quarter" idx="1"/>
          </p:nvPr>
        </p:nvSpPr>
        <p:spPr>
          <a:xfrm>
            <a:off x="1473200" y="11290300"/>
            <a:ext cx="21437600" cy="2197100"/>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473200" y="5143500"/>
            <a:ext cx="21437600" cy="3429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Close-up photo of bicycle gears"/>
          <p:cNvSpPr/>
          <p:nvPr>
            <p:ph type="pic" idx="21"/>
          </p:nvPr>
        </p:nvSpPr>
        <p:spPr>
          <a:xfrm>
            <a:off x="12925238" y="918941"/>
            <a:ext cx="11599697" cy="15473898"/>
          </a:xfrm>
          <a:prstGeom prst="rect">
            <a:avLst/>
          </a:prstGeom>
        </p:spPr>
        <p:txBody>
          <a:bodyPr lIns="91439" tIns="45719" rIns="91439" bIns="45719" anchor="t">
            <a:noAutofit/>
          </a:bodyPr>
          <a:lstStyle/>
          <a:p>
            <a:pPr/>
          </a:p>
        </p:txBody>
      </p:sp>
      <p:sp>
        <p:nvSpPr>
          <p:cNvPr id="39" name="Title Text"/>
          <p:cNvSpPr txBox="1"/>
          <p:nvPr>
            <p:ph type="title"/>
          </p:nvPr>
        </p:nvSpPr>
        <p:spPr>
          <a:xfrm>
            <a:off x="1473200" y="1803400"/>
            <a:ext cx="9639300" cy="4927600"/>
          </a:xfrm>
          <a:prstGeom prst="rect">
            <a:avLst/>
          </a:prstGeom>
        </p:spPr>
        <p:txBody>
          <a:bodyPr anchor="b"/>
          <a:lstStyle/>
          <a:p>
            <a:pPr/>
            <a:r>
              <a:t>Title Text</a:t>
            </a:r>
          </a:p>
        </p:txBody>
      </p:sp>
      <p:sp>
        <p:nvSpPr>
          <p:cNvPr id="40" name="Body Level One…"/>
          <p:cNvSpPr txBox="1"/>
          <p:nvPr>
            <p:ph type="body" sz="quarter" idx="1"/>
          </p:nvPr>
        </p:nvSpPr>
        <p:spPr>
          <a:xfrm>
            <a:off x="1473200" y="6718300"/>
            <a:ext cx="9639300" cy="5092700"/>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xfrm>
            <a:off x="1473200" y="355600"/>
            <a:ext cx="21437600" cy="3429000"/>
          </a:xfrm>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xfrm>
            <a:off x="1473200" y="355600"/>
            <a:ext cx="21437600" cy="3429000"/>
          </a:xfrm>
          <a:prstGeom prst="rect">
            <a:avLst/>
          </a:prstGeom>
        </p:spPr>
        <p:txBody>
          <a:bodyPr/>
          <a:lstStyle/>
          <a:p>
            <a:pPr/>
            <a:r>
              <a:t>Title Text</a:t>
            </a:r>
          </a:p>
        </p:txBody>
      </p:sp>
      <p:sp>
        <p:nvSpPr>
          <p:cNvPr id="57" name="Body Level One…"/>
          <p:cNvSpPr txBox="1"/>
          <p:nvPr>
            <p:ph type="body" idx="1"/>
          </p:nvPr>
        </p:nvSpPr>
        <p:spPr>
          <a:xfrm>
            <a:off x="1473200" y="3898900"/>
            <a:ext cx="2143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Close-up photo of bicycle gears"/>
          <p:cNvSpPr/>
          <p:nvPr>
            <p:ph type="pic" sz="half" idx="21"/>
          </p:nvPr>
        </p:nvSpPr>
        <p:spPr>
          <a:xfrm>
            <a:off x="13169900" y="2376297"/>
            <a:ext cx="9522181" cy="12702591"/>
          </a:xfrm>
          <a:prstGeom prst="rect">
            <a:avLst/>
          </a:prstGeom>
        </p:spPr>
        <p:txBody>
          <a:bodyPr lIns="91439" tIns="45719" rIns="91439" bIns="45719" anchor="t">
            <a:noAutofit/>
          </a:bodyPr>
          <a:lstStyle/>
          <a:p>
            <a:pPr/>
          </a:p>
        </p:txBody>
      </p:sp>
      <p:sp>
        <p:nvSpPr>
          <p:cNvPr id="66" name="Title Text"/>
          <p:cNvSpPr txBox="1"/>
          <p:nvPr>
            <p:ph type="title"/>
          </p:nvPr>
        </p:nvSpPr>
        <p:spPr>
          <a:xfrm>
            <a:off x="1473200" y="355600"/>
            <a:ext cx="21437600" cy="3429000"/>
          </a:xfrm>
          <a:prstGeom prst="rect">
            <a:avLst/>
          </a:prstGeom>
        </p:spPr>
        <p:txBody>
          <a:bodyPr/>
          <a:lstStyle/>
          <a:p>
            <a:pPr/>
            <a:r>
              <a:t>Title Text</a:t>
            </a:r>
          </a:p>
        </p:txBody>
      </p:sp>
      <p:sp>
        <p:nvSpPr>
          <p:cNvPr id="67" name="Body Level One…"/>
          <p:cNvSpPr txBox="1"/>
          <p:nvPr>
            <p:ph type="body" sz="half" idx="1"/>
          </p:nvPr>
        </p:nvSpPr>
        <p:spPr>
          <a:xfrm>
            <a:off x="1473200" y="3898900"/>
            <a:ext cx="1000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Close-up photo of the lower portion of a bicycle wheel"/>
          <p:cNvSpPr/>
          <p:nvPr>
            <p:ph type="pic" sz="quarter" idx="21"/>
          </p:nvPr>
        </p:nvSpPr>
        <p:spPr>
          <a:xfrm>
            <a:off x="15225182" y="6694485"/>
            <a:ext cx="8551335" cy="6413503"/>
          </a:xfrm>
          <a:prstGeom prst="rect">
            <a:avLst/>
          </a:prstGeom>
        </p:spPr>
        <p:txBody>
          <a:bodyPr lIns="91439" tIns="45719" rIns="91439" bIns="45719" anchor="t">
            <a:noAutofit/>
          </a:bodyPr>
          <a:lstStyle/>
          <a:p>
            <a:pPr/>
          </a:p>
        </p:txBody>
      </p:sp>
      <p:sp>
        <p:nvSpPr>
          <p:cNvPr id="84" name="Close-up photo of a bicycle chain on a gear"/>
          <p:cNvSpPr/>
          <p:nvPr>
            <p:ph type="pic" sz="quarter" idx="22"/>
          </p:nvPr>
        </p:nvSpPr>
        <p:spPr>
          <a:xfrm>
            <a:off x="15773400" y="914400"/>
            <a:ext cx="7476850" cy="5605041"/>
          </a:xfrm>
          <a:prstGeom prst="rect">
            <a:avLst/>
          </a:prstGeom>
        </p:spPr>
        <p:txBody>
          <a:bodyPr lIns="91439" tIns="45719" rIns="91439" bIns="45719" anchor="t">
            <a:noAutofit/>
          </a:bodyPr>
          <a:lstStyle/>
          <a:p>
            <a:pPr/>
          </a:p>
        </p:txBody>
      </p:sp>
      <p:sp>
        <p:nvSpPr>
          <p:cNvPr id="85" name="Close-up photo of bicycle gears"/>
          <p:cNvSpPr/>
          <p:nvPr>
            <p:ph type="pic" idx="23"/>
          </p:nvPr>
        </p:nvSpPr>
        <p:spPr>
          <a:xfrm>
            <a:off x="1077597" y="355600"/>
            <a:ext cx="14423168" cy="192405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xfrm>
            <a:off x="23724224" y="13122415"/>
            <a:ext cx="368504" cy="387070"/>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1473200" y="1930400"/>
            <a:ext cx="21437600" cy="985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3653366" y="2743200"/>
            <a:ext cx="19507201" cy="9302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lide Number"/>
          <p:cNvSpPr txBox="1"/>
          <p:nvPr>
            <p:ph type="sldNum" sz="quarter" idx="2"/>
          </p:nvPr>
        </p:nvSpPr>
        <p:spPr>
          <a:xfrm>
            <a:off x="23721938" y="13122415"/>
            <a:ext cx="368504" cy="387070"/>
          </a:xfrm>
          <a:prstGeom prst="rect">
            <a:avLst/>
          </a:prstGeom>
          <a:ln w="12700">
            <a:miter lim="400000"/>
          </a:ln>
        </p:spPr>
        <p:txBody>
          <a:bodyPr wrap="none" lIns="50800" tIns="50800" rIns="50800" bIns="50800" anchor="ctr">
            <a:spAutoFit/>
          </a:bodyPr>
          <a:lstStyle>
            <a:lvl1pPr algn="r">
              <a:defRPr b="1" sz="1800">
                <a:solidFill>
                  <a:srgbClr val="FFFFFF">
                    <a:alpha val="70000"/>
                  </a:srgbClr>
                </a:solidFill>
              </a:defRPr>
            </a:lvl1pPr>
          </a:lstStyle>
          <a:p>
            <a:pPr>
              <a:defRPr>
                <a:effectLst/>
              </a:defRPr>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1pPr>
      <a:lvl2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2pPr>
      <a:lvl3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3pPr>
      <a:lvl4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4pPr>
      <a:lvl5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5pPr>
      <a:lvl6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6pPr>
      <a:lvl7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7pPr>
      <a:lvl8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8pPr>
      <a:lvl9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9pPr>
    </p:titleStyle>
    <p:bodyStyle>
      <a:lvl1pPr marL="63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1pPr>
      <a:lvl2pPr marL="127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2pPr>
      <a:lvl3pPr marL="190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3pPr>
      <a:lvl4pPr marL="254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4pPr>
      <a:lvl5pPr marL="317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5pPr>
      <a:lvl6pPr marL="381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6pPr>
      <a:lvl7pPr marL="444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7pPr>
      <a:lvl8pPr marL="508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8pPr>
      <a:lvl9pPr marL="571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9pPr>
    </p:bodyStyle>
    <p:otherStyle>
      <a:lvl1pPr marL="0" marR="0" indent="0" algn="r" defTabSz="8255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1pPr>
      <a:lvl2pPr marL="0" marR="0" indent="0" algn="r" defTabSz="8255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2pPr>
      <a:lvl3pPr marL="0" marR="0" indent="0" algn="r" defTabSz="8255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3pPr>
      <a:lvl4pPr marL="0" marR="0" indent="0" algn="r" defTabSz="8255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4pPr>
      <a:lvl5pPr marL="0" marR="0" indent="0" algn="r" defTabSz="8255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5pPr>
      <a:lvl6pPr marL="0" marR="0" indent="0" algn="r" defTabSz="8255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6pPr>
      <a:lvl7pPr marL="0" marR="0" indent="0" algn="r" defTabSz="8255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7pPr>
      <a:lvl8pPr marL="0" marR="0" indent="0" algn="r" defTabSz="8255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8pPr>
      <a:lvl9pPr marL="0" marR="0" indent="0" algn="r" defTabSz="8255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tif"/><Relationship Id="rId3" Type="http://schemas.openxmlformats.org/officeDocument/2006/relationships/image" Target="../media/image9.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tif"/><Relationship Id="rId3" Type="http://schemas.openxmlformats.org/officeDocument/2006/relationships/image" Target="../media/image10.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tif"/><Relationship Id="rId3" Type="http://schemas.openxmlformats.org/officeDocument/2006/relationships/image" Target="../media/image2.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tif"/><Relationship Id="rId3" Type="http://schemas.openxmlformats.org/officeDocument/2006/relationships/image" Target="../media/image1.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biprajit1999/SmartWearable" TargetMode="External"/><Relationship Id="rId3" Type="http://schemas.openxmlformats.org/officeDocument/2006/relationships/image" Target="../media/image6.jpeg"/><Relationship Id="rId4" Type="http://schemas.openxmlformats.org/officeDocument/2006/relationships/image" Target="../media/image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 Id="rId3" Type="http://schemas.openxmlformats.org/officeDocument/2006/relationships/hyperlink" Target="https://robu.in/product/pulse-sensor/?gclid=CjwKCAjw-rOaBhA9EiwAUkLV4rIkMt_CskRQgE9apG66cqrHYbthhTYDN1P1tdM-Lyia0WFifEykORoC3oIQAvD_BwE" TargetMode="External"/><Relationship Id="rId4" Type="http://schemas.openxmlformats.org/officeDocument/2006/relationships/image" Target="../media/image2.tif"/><Relationship Id="rId5" Type="http://schemas.openxmlformats.org/officeDocument/2006/relationships/hyperlink" Target="https://robu.in/product/grove-gsr-sensor/?gclid=EAIaIQobChMI7YfRyezn-gIVqppmAh3vCwn3EAQYAiABEgJcz_D_BwE" TargetMode="External"/><Relationship Id="rId6" Type="http://schemas.openxmlformats.org/officeDocument/2006/relationships/image" Target="../media/image3.tif"/><Relationship Id="rId7" Type="http://schemas.openxmlformats.org/officeDocument/2006/relationships/hyperlink" Target="https://www.electronicscomp.com/mpu6050-triple-axis-gyro-accelerometer-module?gclid=CjwKCAjw-rOaBhA9EiwAUkLV4lpXi8glcvWv3lAQE2ppKuTkkRI4iNOBrOovTqB-ca-srDRUb8vHHxoCk2wQAvD_BwE" TargetMode="External"/><Relationship Id="rId8" Type="http://schemas.openxmlformats.org/officeDocument/2006/relationships/image" Target="../media/image4.tif"/><Relationship Id="rId9" Type="http://schemas.openxmlformats.org/officeDocument/2006/relationships/hyperlink" Target="https://robu.in/product/analog-temperature-module/" TargetMode="External"/><Relationship Id="rId10" Type="http://schemas.openxmlformats.org/officeDocument/2006/relationships/image" Target="../media/image5.tif"/><Relationship Id="rId11" Type="http://schemas.openxmlformats.org/officeDocument/2006/relationships/hyperlink" Target="https://robu.in/product/mifare-rfid-readerwriter-13-56mhz-rc522-spi-s50-fudan-card-and-keychain/?gclid=CjwKCAjw-rOaBhA9EiwAUkLV4s5Lzr52V75jV-crjCuJ3VktcnfFR_uUR8oQeV_2gknHi2Wke2SQ6RoClfQQAvD_BwE" TargetMode="External"/><Relationship Id="rId12" Type="http://schemas.openxmlformats.org/officeDocument/2006/relationships/image" Target="../media/image6.tif"/><Relationship Id="rId13" Type="http://schemas.openxmlformats.org/officeDocument/2006/relationships/hyperlink" Target="https://robu.in/product/dfrobot-gravity-digital-capacitive-touch-sensor-for-arduino/" TargetMode="External"/><Relationship Id="rId14" Type="http://schemas.openxmlformats.org/officeDocument/2006/relationships/image" Target="../media/image7.tif"/><Relationship Id="rId15" Type="http://schemas.openxmlformats.org/officeDocument/2006/relationships/hyperlink" Target="https://robu.in/product/nodemcu-cp2102-board/"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19" name="Smart Wearable AI IOT for Appliance Control"/>
          <p:cNvSpPr txBox="1"/>
          <p:nvPr/>
        </p:nvSpPr>
        <p:spPr>
          <a:xfrm>
            <a:off x="3612005" y="1018507"/>
            <a:ext cx="17159987" cy="11553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u="sng">
                <a:solidFill>
                  <a:srgbClr val="7DCB26"/>
                </a:solidFill>
                <a:latin typeface="Helvetica Neue Light"/>
                <a:ea typeface="Helvetica Neue Light"/>
                <a:cs typeface="Helvetica Neue Light"/>
                <a:sym typeface="Helvetica Neue Light"/>
              </a:defRPr>
            </a:lvl1pPr>
          </a:lstStyle>
          <a:p>
            <a:pPr/>
            <a:r>
              <a:t>Smart Wearable AI IOT for Appliance Control</a:t>
            </a:r>
          </a:p>
        </p:txBody>
      </p:sp>
      <p:pic>
        <p:nvPicPr>
          <p:cNvPr id="120" name="smart_jacket.jpeg" descr="smart_jacket.jpeg"/>
          <p:cNvPicPr>
            <a:picLocks noChangeAspect="1"/>
          </p:cNvPicPr>
          <p:nvPr/>
        </p:nvPicPr>
        <p:blipFill>
          <a:blip r:embed="rId2">
            <a:extLst/>
          </a:blip>
          <a:stretch>
            <a:fillRect/>
          </a:stretch>
        </p:blipFill>
        <p:spPr>
          <a:xfrm>
            <a:off x="2165998" y="2979092"/>
            <a:ext cx="6781801" cy="9321804"/>
          </a:xfrm>
          <a:prstGeom prst="rect">
            <a:avLst/>
          </a:prstGeom>
          <a:ln w="12700">
            <a:miter lim="400000"/>
          </a:ln>
        </p:spPr>
      </p:pic>
      <p:sp>
        <p:nvSpPr>
          <p:cNvPr id="121" name="Created by :-…"/>
          <p:cNvSpPr txBox="1"/>
          <p:nvPr/>
        </p:nvSpPr>
        <p:spPr>
          <a:xfrm>
            <a:off x="11745076" y="3772511"/>
            <a:ext cx="11293800" cy="51757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solidFill>
                  <a:srgbClr val="002451"/>
                </a:solidFill>
                <a:effectLst/>
                <a:latin typeface="Times New Roman"/>
                <a:ea typeface="Times New Roman"/>
                <a:cs typeface="Times New Roman"/>
                <a:sym typeface="Times New Roman"/>
              </a:defRPr>
            </a:pPr>
            <a:r>
              <a:t>Created by :- </a:t>
            </a:r>
          </a:p>
          <a:p>
            <a:pPr>
              <a:defRPr>
                <a:solidFill>
                  <a:srgbClr val="002451"/>
                </a:solidFill>
                <a:effectLst/>
                <a:latin typeface="Times New Roman"/>
                <a:ea typeface="Times New Roman"/>
                <a:cs typeface="Times New Roman"/>
                <a:sym typeface="Times New Roman"/>
              </a:defRPr>
            </a:pPr>
            <a:r>
              <a:t>Anindya Trivedi (191500116)</a:t>
            </a:r>
          </a:p>
          <a:p>
            <a:pPr>
              <a:defRPr>
                <a:solidFill>
                  <a:srgbClr val="002451"/>
                </a:solidFill>
                <a:effectLst/>
                <a:latin typeface="Times New Roman"/>
                <a:ea typeface="Times New Roman"/>
                <a:cs typeface="Times New Roman"/>
                <a:sym typeface="Times New Roman"/>
              </a:defRPr>
            </a:pPr>
            <a:r>
              <a:t>Biprajit Debnath (191500221)</a:t>
            </a:r>
          </a:p>
          <a:p>
            <a:pPr>
              <a:defRPr>
                <a:solidFill>
                  <a:srgbClr val="002451"/>
                </a:solidFill>
                <a:effectLst/>
                <a:latin typeface="Times New Roman"/>
                <a:ea typeface="Times New Roman"/>
                <a:cs typeface="Times New Roman"/>
                <a:sym typeface="Times New Roman"/>
              </a:defRPr>
            </a:pPr>
            <a:r>
              <a:t>Devansh Jain (191500254)</a:t>
            </a:r>
          </a:p>
          <a:p>
            <a:pPr>
              <a:defRPr>
                <a:solidFill>
                  <a:srgbClr val="002451"/>
                </a:solidFill>
                <a:effectLst/>
                <a:latin typeface="Times New Roman"/>
                <a:ea typeface="Times New Roman"/>
                <a:cs typeface="Times New Roman"/>
                <a:sym typeface="Times New Roman"/>
              </a:defRPr>
            </a:pPr>
            <a:r>
              <a:t>Akarsh Agarwal (191500069)</a:t>
            </a:r>
          </a:p>
        </p:txBody>
      </p:sp>
      <p:sp>
        <p:nvSpPr>
          <p:cNvPr id="122" name="-Submitted to Dr Hitendra Garg…"/>
          <p:cNvSpPr txBox="1"/>
          <p:nvPr/>
        </p:nvSpPr>
        <p:spPr>
          <a:xfrm>
            <a:off x="12215286" y="11043060"/>
            <a:ext cx="11659642" cy="177210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effectLst/>
                <a:latin typeface="Times New Roman"/>
                <a:ea typeface="Times New Roman"/>
                <a:cs typeface="Times New Roman"/>
                <a:sym typeface="Times New Roman"/>
              </a:defRPr>
            </a:pPr>
            <a:r>
              <a:t>-Submitted to Dr Ram Manohar Nisarg</a:t>
            </a:r>
          </a:p>
          <a:p>
            <a:pPr>
              <a:defRPr>
                <a:solidFill>
                  <a:srgbClr val="000000"/>
                </a:solidFill>
                <a:effectLst/>
                <a:latin typeface="Times New Roman"/>
                <a:ea typeface="Times New Roman"/>
                <a:cs typeface="Times New Roman"/>
                <a:sym typeface="Times New Roman"/>
              </a:defRPr>
            </a:pPr>
            <a:r>
              <a:t>(Master Trainer, CSED)</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50" name="Alerting System"/>
          <p:cNvSpPr txBox="1"/>
          <p:nvPr/>
        </p:nvSpPr>
        <p:spPr>
          <a:xfrm>
            <a:off x="683668" y="1336337"/>
            <a:ext cx="5008577" cy="8841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5600" u="sng">
                <a:solidFill>
                  <a:srgbClr val="7DCB26"/>
                </a:solidFill>
                <a:latin typeface="Times New Roman"/>
                <a:ea typeface="Times New Roman"/>
                <a:cs typeface="Times New Roman"/>
                <a:sym typeface="Times New Roman"/>
              </a:defRPr>
            </a:lvl1pPr>
          </a:lstStyle>
          <a:p>
            <a:pPr>
              <a:defRPr>
                <a:effectLst/>
              </a:defRPr>
            </a:pPr>
            <a:r>
              <a:t>Alerting System</a:t>
            </a:r>
          </a:p>
        </p:txBody>
      </p:sp>
      <p:sp>
        <p:nvSpPr>
          <p:cNvPr id="151" name="Alerting people in case of emergency can be a difficult process .There must be a proper system for communicating the problem faced by the people to their family members.…"/>
          <p:cNvSpPr txBox="1"/>
          <p:nvPr/>
        </p:nvSpPr>
        <p:spPr>
          <a:xfrm>
            <a:off x="488055" y="2476729"/>
            <a:ext cx="13508374" cy="53859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Clr>
                <a:srgbClr val="F38F18"/>
              </a:buClr>
              <a:buSzPct val="100000"/>
              <a:buChar char="•"/>
              <a:defRPr sz="4700">
                <a:solidFill>
                  <a:srgbClr val="000000"/>
                </a:solidFill>
                <a:effectLst/>
                <a:latin typeface="Times New Roman"/>
                <a:ea typeface="Times New Roman"/>
                <a:cs typeface="Times New Roman"/>
                <a:sym typeface="Times New Roman"/>
              </a:defRPr>
            </a:pPr>
            <a:r>
              <a:t> </a:t>
            </a:r>
            <a:r>
              <a:rPr sz="4500"/>
              <a:t>Alerting people in case of emergency can be a difficult process .There must be a proper system for communicating the problem faced by the people to their family members.</a:t>
            </a:r>
            <a:endParaRPr sz="4500"/>
          </a:p>
          <a:p>
            <a:pPr marL="189186" indent="-189186" algn="l">
              <a:buClr>
                <a:srgbClr val="F38F18"/>
              </a:buClr>
              <a:buSzPct val="100000"/>
              <a:buChar char="•"/>
              <a:defRPr sz="4500">
                <a:solidFill>
                  <a:srgbClr val="000000"/>
                </a:solidFill>
                <a:effectLst/>
                <a:latin typeface="Times New Roman"/>
                <a:ea typeface="Times New Roman"/>
                <a:cs typeface="Times New Roman"/>
                <a:sym typeface="Times New Roman"/>
              </a:defRPr>
            </a:pPr>
            <a:r>
              <a:t> So the best way of alerting the people of household by flashing the LED on smart safety jacket . Flashing the light constantly and simultaneously can show who is experiencing the problem.</a:t>
            </a:r>
          </a:p>
        </p:txBody>
      </p:sp>
      <p:sp>
        <p:nvSpPr>
          <p:cNvPr id="152" name="Emergency Panel"/>
          <p:cNvSpPr txBox="1"/>
          <p:nvPr/>
        </p:nvSpPr>
        <p:spPr>
          <a:xfrm>
            <a:off x="521832" y="8781849"/>
            <a:ext cx="5332246" cy="8720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500" u="sng">
                <a:solidFill>
                  <a:srgbClr val="7DCB26"/>
                </a:solidFill>
                <a:latin typeface="Times New Roman"/>
                <a:ea typeface="Times New Roman"/>
                <a:cs typeface="Times New Roman"/>
                <a:sym typeface="Times New Roman"/>
              </a:defRPr>
            </a:lvl1pPr>
          </a:lstStyle>
          <a:p>
            <a:pPr>
              <a:defRPr>
                <a:effectLst/>
              </a:defRPr>
            </a:pPr>
            <a:r>
              <a:t>Emergency Panel</a:t>
            </a:r>
          </a:p>
        </p:txBody>
      </p:sp>
      <p:sp>
        <p:nvSpPr>
          <p:cNvPr id="153" name="In Case of any emergency if the people press the emergency button on Smart Safety Jacket the logic changes from 0 to 1 and sends notification to control room that the particular people is in danger."/>
          <p:cNvSpPr txBox="1"/>
          <p:nvPr/>
        </p:nvSpPr>
        <p:spPr>
          <a:xfrm>
            <a:off x="475176" y="9769292"/>
            <a:ext cx="15083684" cy="2819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lgn="l">
              <a:buClr>
                <a:srgbClr val="F38F18"/>
              </a:buClr>
              <a:buSzPct val="100000"/>
              <a:buChar char="•"/>
              <a:defRPr sz="4700">
                <a:solidFill>
                  <a:srgbClr val="000000"/>
                </a:solidFill>
                <a:latin typeface="Times New Roman"/>
                <a:ea typeface="Times New Roman"/>
                <a:cs typeface="Times New Roman"/>
                <a:sym typeface="Times New Roman"/>
              </a:defRPr>
            </a:lvl1pPr>
          </a:lstStyle>
          <a:p>
            <a:pPr>
              <a:defRPr>
                <a:effectLst/>
              </a:defRPr>
            </a:pPr>
            <a:r>
              <a:t> In Case of any emergency if the people press the emergency button on Smart Safety Jacket the logic changes from 0 to 1 and sends notification to control room that the particular people is in danger.</a:t>
            </a:r>
          </a:p>
        </p:txBody>
      </p:sp>
      <p:pic>
        <p:nvPicPr>
          <p:cNvPr id="154" name="Image" descr="Image"/>
          <p:cNvPicPr>
            <a:picLocks noChangeAspect="1"/>
          </p:cNvPicPr>
          <p:nvPr/>
        </p:nvPicPr>
        <p:blipFill>
          <a:blip r:embed="rId2">
            <a:extLst/>
          </a:blip>
          <a:stretch>
            <a:fillRect/>
          </a:stretch>
        </p:blipFill>
        <p:spPr>
          <a:xfrm>
            <a:off x="17665267" y="9210199"/>
            <a:ext cx="4323676" cy="3937633"/>
          </a:xfrm>
          <a:prstGeom prst="rect">
            <a:avLst/>
          </a:prstGeom>
          <a:ln w="12700">
            <a:miter lim="400000"/>
          </a:ln>
        </p:spPr>
      </p:pic>
      <p:pic>
        <p:nvPicPr>
          <p:cNvPr id="155" name="Image" descr="Image"/>
          <p:cNvPicPr>
            <a:picLocks noChangeAspect="1"/>
          </p:cNvPicPr>
          <p:nvPr/>
        </p:nvPicPr>
        <p:blipFill>
          <a:blip r:embed="rId3">
            <a:extLst/>
          </a:blip>
          <a:stretch>
            <a:fillRect/>
          </a:stretch>
        </p:blipFill>
        <p:spPr>
          <a:xfrm>
            <a:off x="16728628" y="1761788"/>
            <a:ext cx="5791065" cy="546516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57" name="Capacitive Touch Sensor:-…"/>
          <p:cNvSpPr txBox="1"/>
          <p:nvPr/>
        </p:nvSpPr>
        <p:spPr>
          <a:xfrm>
            <a:off x="952686" y="1182650"/>
            <a:ext cx="13037848" cy="6100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1000"/>
              </a:spcBef>
              <a:defRPr b="1" sz="4700" u="sng">
                <a:solidFill>
                  <a:srgbClr val="7DCB26"/>
                </a:solidFill>
                <a:effectLst/>
                <a:latin typeface="Times New Roman"/>
                <a:ea typeface="Times New Roman"/>
                <a:cs typeface="Times New Roman"/>
                <a:sym typeface="Times New Roman"/>
              </a:defRPr>
            </a:pPr>
            <a:r>
              <a:t>Capacitive Touch Sensor:- </a:t>
            </a:r>
            <a:endParaRPr>
              <a:latin typeface="Calibri"/>
              <a:ea typeface="Calibri"/>
              <a:cs typeface="Calibri"/>
              <a:sym typeface="Calibri"/>
            </a:endParaRPr>
          </a:p>
          <a:p>
            <a:pPr algn="l">
              <a:spcBef>
                <a:spcPts val="1000"/>
              </a:spcBef>
              <a:defRPr b="1" sz="3900">
                <a:solidFill>
                  <a:srgbClr val="000000"/>
                </a:solidFill>
                <a:effectLst/>
                <a:uFill>
                  <a:solidFill>
                    <a:srgbClr val="333E48"/>
                  </a:solidFill>
                </a:uFill>
                <a:latin typeface="Times New Roman"/>
                <a:ea typeface="Times New Roman"/>
                <a:cs typeface="Times New Roman"/>
                <a:sym typeface="Times New Roman"/>
              </a:defRPr>
            </a:pPr>
            <a:r>
              <a:t>Features:</a:t>
            </a:r>
          </a:p>
          <a:p>
            <a:pPr marL="1317171" indent="-1088571" algn="l">
              <a:spcBef>
                <a:spcPts val="1000"/>
              </a:spcBef>
              <a:buSzPct val="100000"/>
              <a:buAutoNum type="arabicPeriod" startAt="1"/>
              <a:defRPr sz="3900">
                <a:solidFill>
                  <a:srgbClr val="000000"/>
                </a:solidFill>
                <a:effectLst/>
                <a:uFill>
                  <a:solidFill>
                    <a:srgbClr val="333E48"/>
                  </a:solidFill>
                </a:uFill>
                <a:latin typeface="Times New Roman"/>
                <a:ea typeface="Times New Roman"/>
                <a:cs typeface="Times New Roman"/>
                <a:sym typeface="Times New Roman"/>
              </a:defRPr>
            </a:pPr>
            <a:r>
              <a:t>Wide voltage range from 3.3V to 5V</a:t>
            </a:r>
          </a:p>
          <a:p>
            <a:pPr marL="1317171" indent="-1088571" algn="l">
              <a:spcBef>
                <a:spcPts val="1000"/>
              </a:spcBef>
              <a:buSzPct val="100000"/>
              <a:buAutoNum type="arabicPeriod" startAt="1"/>
              <a:defRPr sz="3900">
                <a:solidFill>
                  <a:srgbClr val="000000"/>
                </a:solidFill>
                <a:effectLst/>
                <a:uFill>
                  <a:solidFill>
                    <a:srgbClr val="333E48"/>
                  </a:solidFill>
                </a:uFill>
                <a:latin typeface="Times New Roman"/>
                <a:ea typeface="Times New Roman"/>
                <a:cs typeface="Times New Roman"/>
                <a:sym typeface="Times New Roman"/>
              </a:defRPr>
            </a:pPr>
            <a:r>
              <a:t>Standard assembling structure (two 3mm holes with multiple of 5cm as interval)</a:t>
            </a:r>
          </a:p>
          <a:p>
            <a:pPr marL="1317171" indent="-1088571" algn="l">
              <a:spcBef>
                <a:spcPts val="1000"/>
              </a:spcBef>
              <a:buSzPct val="100000"/>
              <a:buAutoNum type="arabicPeriod" startAt="1"/>
              <a:defRPr sz="3900">
                <a:solidFill>
                  <a:srgbClr val="000000"/>
                </a:solidFill>
                <a:effectLst/>
                <a:uFill>
                  <a:solidFill>
                    <a:srgbClr val="333E48"/>
                  </a:solidFill>
                </a:uFill>
                <a:latin typeface="Times New Roman"/>
                <a:ea typeface="Times New Roman"/>
                <a:cs typeface="Times New Roman"/>
                <a:sym typeface="Times New Roman"/>
              </a:defRPr>
            </a:pPr>
            <a:r>
              <a:t>Easily recognitive interfaces of sensors (“A” for analog and “D” for digital)</a:t>
            </a:r>
          </a:p>
          <a:p>
            <a:pPr marL="1317171" indent="-1088571" algn="l">
              <a:spcBef>
                <a:spcPts val="1000"/>
              </a:spcBef>
              <a:buSzPct val="100000"/>
              <a:buAutoNum type="arabicPeriod" startAt="1"/>
              <a:defRPr sz="3900">
                <a:solidFill>
                  <a:srgbClr val="000000"/>
                </a:solidFill>
                <a:effectLst/>
                <a:uFill>
                  <a:solidFill>
                    <a:srgbClr val="333E48"/>
                  </a:solidFill>
                </a:uFill>
                <a:latin typeface="Times New Roman"/>
                <a:ea typeface="Times New Roman"/>
                <a:cs typeface="Times New Roman"/>
                <a:sym typeface="Times New Roman"/>
              </a:defRPr>
            </a:pPr>
            <a:r>
              <a:t>Icons to simply illustrate sensor function</a:t>
            </a:r>
          </a:p>
          <a:p>
            <a:pPr marL="1317171" indent="-1088571" algn="l">
              <a:spcBef>
                <a:spcPts val="1000"/>
              </a:spcBef>
              <a:buSzPct val="100000"/>
              <a:buAutoNum type="arabicPeriod" startAt="1"/>
              <a:defRPr sz="3900">
                <a:solidFill>
                  <a:srgbClr val="000000"/>
                </a:solidFill>
                <a:effectLst/>
                <a:uFill>
                  <a:solidFill>
                    <a:srgbClr val="333E48"/>
                  </a:solidFill>
                </a:uFill>
                <a:latin typeface="Times New Roman"/>
                <a:ea typeface="Times New Roman"/>
                <a:cs typeface="Times New Roman"/>
                <a:sym typeface="Times New Roman"/>
              </a:defRPr>
            </a:pPr>
            <a:r>
              <a:t>High quality connector</a:t>
            </a:r>
          </a:p>
        </p:txBody>
      </p:sp>
      <p:sp>
        <p:nvSpPr>
          <p:cNvPr id="158" name="Analog Temperature Sensor : -…"/>
          <p:cNvSpPr txBox="1"/>
          <p:nvPr/>
        </p:nvSpPr>
        <p:spPr>
          <a:xfrm>
            <a:off x="807974" y="8092850"/>
            <a:ext cx="11775522" cy="37122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5100"/>
              </a:spcBef>
              <a:defRPr b="1" sz="5000" u="sng">
                <a:solidFill>
                  <a:srgbClr val="7DCB26"/>
                </a:solidFill>
                <a:effectLst/>
                <a:latin typeface="Times New Roman"/>
                <a:ea typeface="Times New Roman"/>
                <a:cs typeface="Times New Roman"/>
                <a:sym typeface="Times New Roman"/>
              </a:defRPr>
            </a:pPr>
            <a:r>
              <a:t>Analog Temperature Sensor : - </a:t>
            </a:r>
          </a:p>
          <a:p>
            <a:pPr algn="l">
              <a:spcBef>
                <a:spcPts val="1000"/>
              </a:spcBef>
              <a:defRPr b="1" sz="4000">
                <a:solidFill>
                  <a:srgbClr val="000000"/>
                </a:solidFill>
                <a:effectLst/>
                <a:uFill>
                  <a:solidFill>
                    <a:srgbClr val="333E48"/>
                  </a:solidFill>
                </a:uFill>
                <a:latin typeface="Times New Roman"/>
                <a:ea typeface="Times New Roman"/>
                <a:cs typeface="Times New Roman"/>
                <a:sym typeface="Times New Roman"/>
              </a:defRPr>
            </a:pPr>
            <a:r>
              <a:t>Features:</a:t>
            </a:r>
          </a:p>
          <a:p>
            <a:pPr marL="1317169" indent="-1088569" algn="l">
              <a:spcBef>
                <a:spcPts val="1000"/>
              </a:spcBef>
              <a:buSzPct val="100000"/>
              <a:buAutoNum type="arabicPeriod" startAt="1"/>
              <a:defRPr sz="4000">
                <a:solidFill>
                  <a:srgbClr val="000000"/>
                </a:solidFill>
                <a:effectLst/>
                <a:uFill>
                  <a:solidFill>
                    <a:srgbClr val="333E48"/>
                  </a:solidFill>
                </a:uFill>
                <a:latin typeface="Times New Roman"/>
                <a:ea typeface="Times New Roman"/>
                <a:cs typeface="Times New Roman"/>
                <a:sym typeface="Times New Roman"/>
              </a:defRPr>
            </a:pPr>
            <a:r>
              <a:t>Operating Voltage: 5v.</a:t>
            </a:r>
          </a:p>
          <a:p>
            <a:pPr marL="1317169" indent="-1088569" algn="l">
              <a:spcBef>
                <a:spcPts val="1000"/>
              </a:spcBef>
              <a:buSzPct val="100000"/>
              <a:buAutoNum type="arabicPeriod" startAt="1"/>
              <a:defRPr sz="4000">
                <a:solidFill>
                  <a:srgbClr val="000000"/>
                </a:solidFill>
                <a:effectLst/>
                <a:uFill>
                  <a:solidFill>
                    <a:srgbClr val="333E48"/>
                  </a:solidFill>
                </a:uFill>
                <a:latin typeface="Times New Roman"/>
                <a:ea typeface="Times New Roman"/>
                <a:cs typeface="Times New Roman"/>
                <a:sym typeface="Times New Roman"/>
              </a:defRPr>
            </a:pPr>
            <a:r>
              <a:t>Temperature measurement range : -55°C to 125°C.</a:t>
            </a:r>
          </a:p>
          <a:p>
            <a:pPr marL="1317169" indent="-1088569" algn="l">
              <a:spcBef>
                <a:spcPts val="1000"/>
              </a:spcBef>
              <a:buSzPct val="100000"/>
              <a:buAutoNum type="arabicPeriod" startAt="1"/>
              <a:defRPr sz="4000">
                <a:solidFill>
                  <a:srgbClr val="000000"/>
                </a:solidFill>
                <a:effectLst/>
                <a:uFill>
                  <a:solidFill>
                    <a:srgbClr val="333E48"/>
                  </a:solidFill>
                </a:uFill>
                <a:latin typeface="Times New Roman"/>
                <a:ea typeface="Times New Roman"/>
                <a:cs typeface="Times New Roman"/>
                <a:sym typeface="Times New Roman"/>
              </a:defRPr>
            </a:pPr>
            <a:r>
              <a:t>Measurement Accuracy : ±0.5°C.</a:t>
            </a:r>
          </a:p>
        </p:txBody>
      </p:sp>
      <p:pic>
        <p:nvPicPr>
          <p:cNvPr id="159" name="Image" descr="Image"/>
          <p:cNvPicPr>
            <a:picLocks noChangeAspect="1"/>
          </p:cNvPicPr>
          <p:nvPr/>
        </p:nvPicPr>
        <p:blipFill>
          <a:blip r:embed="rId2">
            <a:extLst/>
          </a:blip>
          <a:stretch>
            <a:fillRect/>
          </a:stretch>
        </p:blipFill>
        <p:spPr>
          <a:xfrm>
            <a:off x="16914989" y="8015613"/>
            <a:ext cx="4868250" cy="4868248"/>
          </a:xfrm>
          <a:prstGeom prst="rect">
            <a:avLst/>
          </a:prstGeom>
          <a:ln w="12700">
            <a:miter lim="400000"/>
          </a:ln>
        </p:spPr>
      </p:pic>
      <p:pic>
        <p:nvPicPr>
          <p:cNvPr id="160" name="Image" descr="Image"/>
          <p:cNvPicPr>
            <a:picLocks noChangeAspect="1"/>
          </p:cNvPicPr>
          <p:nvPr/>
        </p:nvPicPr>
        <p:blipFill>
          <a:blip r:embed="rId3">
            <a:extLst/>
          </a:blip>
          <a:stretch>
            <a:fillRect/>
          </a:stretch>
        </p:blipFill>
        <p:spPr>
          <a:xfrm>
            <a:off x="16413461" y="1114066"/>
            <a:ext cx="5871305" cy="587130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62" name="MPU6050 :-…"/>
          <p:cNvSpPr txBox="1"/>
          <p:nvPr/>
        </p:nvSpPr>
        <p:spPr>
          <a:xfrm>
            <a:off x="615025" y="522136"/>
            <a:ext cx="16790256" cy="79037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1000"/>
              </a:spcBef>
              <a:defRPr b="1" sz="4000" u="sng">
                <a:solidFill>
                  <a:srgbClr val="7DCB26"/>
                </a:solidFill>
                <a:effectLst/>
              </a:defRPr>
            </a:pPr>
            <a:r>
              <a:t>MPU6050 :- </a:t>
            </a:r>
          </a:p>
          <a:p>
            <a:pPr algn="l">
              <a:spcBef>
                <a:spcPts val="1000"/>
              </a:spcBef>
              <a:defRPr b="1" sz="4000">
                <a:solidFill>
                  <a:srgbClr val="000000"/>
                </a:solidFill>
                <a:effectLst/>
                <a:uFill>
                  <a:solidFill>
                    <a:srgbClr val="666666"/>
                  </a:solidFill>
                </a:uFill>
                <a:latin typeface="Times New Roman"/>
                <a:ea typeface="Times New Roman"/>
                <a:cs typeface="Times New Roman"/>
                <a:sym typeface="Times New Roman"/>
              </a:defRPr>
            </a:pPr>
            <a:r>
              <a:t>Features:-</a:t>
            </a:r>
          </a:p>
          <a:p>
            <a:pPr marL="1727200" indent="-228600" algn="l">
              <a:spcBef>
                <a:spcPts val="1000"/>
              </a:spcBef>
              <a:buClr>
                <a:srgbClr val="F38F18"/>
              </a:buClr>
              <a:buSzPct val="100000"/>
              <a:buChar char="•"/>
              <a:defRPr sz="3900">
                <a:solidFill>
                  <a:srgbClr val="000000"/>
                </a:solidFill>
                <a:effectLst/>
                <a:uFill>
                  <a:solidFill>
                    <a:srgbClr val="666666"/>
                  </a:solidFill>
                </a:uFill>
                <a:latin typeface="Times New Roman"/>
                <a:ea typeface="Times New Roman"/>
                <a:cs typeface="Times New Roman"/>
                <a:sym typeface="Times New Roman"/>
              </a:defRPr>
            </a:pPr>
            <a:r>
              <a:t>Uses the popular MPU6050 IC</a:t>
            </a:r>
          </a:p>
          <a:p>
            <a:pPr marL="1727200" indent="-228600" algn="l">
              <a:spcBef>
                <a:spcPts val="1000"/>
              </a:spcBef>
              <a:buClr>
                <a:srgbClr val="F38F18"/>
              </a:buClr>
              <a:buSzPct val="100000"/>
              <a:buChar char="•"/>
              <a:defRPr sz="3900">
                <a:solidFill>
                  <a:srgbClr val="000000"/>
                </a:solidFill>
                <a:effectLst/>
                <a:uFill>
                  <a:solidFill>
                    <a:srgbClr val="666666"/>
                  </a:solidFill>
                </a:uFill>
                <a:latin typeface="Times New Roman"/>
                <a:ea typeface="Times New Roman"/>
                <a:cs typeface="Times New Roman"/>
                <a:sym typeface="Times New Roman"/>
              </a:defRPr>
            </a:pPr>
            <a:r>
              <a:t>MPU6050 contains a 3 axis Accelerometer and Gyroscope in a single package and simplifies design and usage. It also reduces cross axis alignment issues unlike other sensors with separate accelerometer and gyroscope ICs</a:t>
            </a:r>
          </a:p>
          <a:p>
            <a:pPr marL="1727200" indent="-228600" algn="l">
              <a:spcBef>
                <a:spcPts val="1000"/>
              </a:spcBef>
              <a:buClr>
                <a:srgbClr val="F38F18"/>
              </a:buClr>
              <a:buSzPct val="100000"/>
              <a:buChar char="•"/>
              <a:defRPr sz="3900">
                <a:solidFill>
                  <a:srgbClr val="000000"/>
                </a:solidFill>
                <a:effectLst/>
                <a:uFill>
                  <a:solidFill>
                    <a:srgbClr val="666666"/>
                  </a:solidFill>
                </a:uFill>
                <a:latin typeface="Times New Roman"/>
                <a:ea typeface="Times New Roman"/>
                <a:cs typeface="Times New Roman"/>
                <a:sym typeface="Times New Roman"/>
              </a:defRPr>
            </a:pPr>
            <a:r>
              <a:t>Digital I2C interface to read the output of the sensor</a:t>
            </a:r>
          </a:p>
          <a:p>
            <a:pPr marL="1727200" indent="-228600" algn="l">
              <a:spcBef>
                <a:spcPts val="1000"/>
              </a:spcBef>
              <a:buClr>
                <a:srgbClr val="F38F18"/>
              </a:buClr>
              <a:buSzPct val="100000"/>
              <a:buChar char="•"/>
              <a:defRPr sz="3900">
                <a:solidFill>
                  <a:srgbClr val="000000"/>
                </a:solidFill>
                <a:effectLst/>
                <a:uFill>
                  <a:solidFill>
                    <a:srgbClr val="666666"/>
                  </a:solidFill>
                </a:uFill>
                <a:latin typeface="Times New Roman"/>
                <a:ea typeface="Times New Roman"/>
                <a:cs typeface="Times New Roman"/>
                <a:sym typeface="Times New Roman"/>
              </a:defRPr>
            </a:pPr>
            <a:r>
              <a:t>Input Voltage: 2.3 - 3.4V</a:t>
            </a:r>
          </a:p>
          <a:p>
            <a:pPr marL="1727200" indent="-228600" algn="l">
              <a:spcBef>
                <a:spcPts val="1000"/>
              </a:spcBef>
              <a:buClr>
                <a:srgbClr val="F38F18"/>
              </a:buClr>
              <a:buSzPct val="100000"/>
              <a:buChar char="•"/>
              <a:defRPr sz="3900">
                <a:solidFill>
                  <a:srgbClr val="000000"/>
                </a:solidFill>
                <a:effectLst/>
                <a:uFill>
                  <a:solidFill>
                    <a:srgbClr val="666666"/>
                  </a:solidFill>
                </a:uFill>
                <a:latin typeface="Times New Roman"/>
                <a:ea typeface="Times New Roman"/>
                <a:cs typeface="Times New Roman"/>
                <a:sym typeface="Times New Roman"/>
              </a:defRPr>
            </a:pPr>
            <a:r>
              <a:t>Selectable Solder Jumpers on CLK, FSYNC and AD0</a:t>
            </a:r>
          </a:p>
          <a:p>
            <a:pPr marL="1727200" indent="-228600" algn="l">
              <a:spcBef>
                <a:spcPts val="1000"/>
              </a:spcBef>
              <a:buClr>
                <a:srgbClr val="F38F18"/>
              </a:buClr>
              <a:buSzPct val="100000"/>
              <a:buChar char="•"/>
              <a:defRPr sz="3900">
                <a:solidFill>
                  <a:srgbClr val="000000"/>
                </a:solidFill>
                <a:effectLst/>
                <a:uFill>
                  <a:solidFill>
                    <a:srgbClr val="666666"/>
                  </a:solidFill>
                </a:uFill>
                <a:latin typeface="Times New Roman"/>
                <a:ea typeface="Times New Roman"/>
                <a:cs typeface="Times New Roman"/>
                <a:sym typeface="Times New Roman"/>
              </a:defRPr>
            </a:pPr>
            <a:r>
              <a:t>Tri-Axis angular rate sensor (gyro) with a sensitivity up to 131 LSBs/dps and a full-scale range of ±250, ±500, ±1000, and ±2000dps</a:t>
            </a:r>
          </a:p>
        </p:txBody>
      </p:sp>
      <p:sp>
        <p:nvSpPr>
          <p:cNvPr id="163" name="Sweat Sensor:-…"/>
          <p:cNvSpPr txBox="1"/>
          <p:nvPr/>
        </p:nvSpPr>
        <p:spPr>
          <a:xfrm>
            <a:off x="759738" y="9596011"/>
            <a:ext cx="7891851" cy="2924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1000"/>
              </a:spcBef>
              <a:defRPr b="1" sz="4600" u="sng">
                <a:solidFill>
                  <a:srgbClr val="7DCB26"/>
                </a:solidFill>
                <a:effectLst/>
                <a:latin typeface="Times New Roman"/>
                <a:ea typeface="Times New Roman"/>
                <a:cs typeface="Times New Roman"/>
                <a:sym typeface="Times New Roman"/>
              </a:defRPr>
            </a:pPr>
            <a:r>
              <a:t>Sweat Sensor:- </a:t>
            </a:r>
          </a:p>
          <a:p>
            <a:pPr algn="l">
              <a:spcBef>
                <a:spcPts val="1000"/>
              </a:spcBef>
              <a:defRPr b="1" sz="4000">
                <a:solidFill>
                  <a:srgbClr val="000000"/>
                </a:solidFill>
                <a:effectLst/>
                <a:uFill>
                  <a:solidFill>
                    <a:srgbClr val="333E48"/>
                  </a:solidFill>
                </a:uFill>
                <a:latin typeface="Times New Roman"/>
                <a:ea typeface="Times New Roman"/>
                <a:cs typeface="Times New Roman"/>
                <a:sym typeface="Times New Roman"/>
              </a:defRPr>
            </a:pPr>
            <a:r>
              <a:t>Features:</a:t>
            </a:r>
          </a:p>
          <a:p>
            <a:pPr marL="1317169" indent="-1088569" algn="l">
              <a:spcBef>
                <a:spcPts val="1000"/>
              </a:spcBef>
              <a:buSzPct val="100000"/>
              <a:buAutoNum type="arabicPeriod" startAt="1"/>
              <a:defRPr sz="4000">
                <a:solidFill>
                  <a:srgbClr val="000000"/>
                </a:solidFill>
                <a:effectLst/>
                <a:uFill>
                  <a:solidFill>
                    <a:srgbClr val="333E48"/>
                  </a:solidFill>
                </a:uFill>
                <a:latin typeface="Times New Roman"/>
                <a:ea typeface="Times New Roman"/>
                <a:cs typeface="Times New Roman"/>
                <a:sym typeface="Times New Roman"/>
              </a:defRPr>
            </a:pPr>
            <a:r>
              <a:t>Detects conductance of the skin</a:t>
            </a:r>
          </a:p>
          <a:p>
            <a:pPr marL="1317169" indent="-1088569" algn="l">
              <a:spcBef>
                <a:spcPts val="1000"/>
              </a:spcBef>
              <a:buSzPct val="100000"/>
              <a:buAutoNum type="arabicPeriod" startAt="1"/>
              <a:defRPr sz="4000">
                <a:solidFill>
                  <a:srgbClr val="000000"/>
                </a:solidFill>
                <a:effectLst/>
                <a:uFill>
                  <a:solidFill>
                    <a:srgbClr val="333E48"/>
                  </a:solidFill>
                </a:uFill>
                <a:latin typeface="Times New Roman"/>
                <a:ea typeface="Times New Roman"/>
                <a:cs typeface="Times New Roman"/>
                <a:sym typeface="Times New Roman"/>
              </a:defRPr>
            </a:pPr>
            <a:r>
              <a:t>Finger Straps for electrodes</a:t>
            </a:r>
          </a:p>
        </p:txBody>
      </p:sp>
      <p:pic>
        <p:nvPicPr>
          <p:cNvPr id="164" name="Image" descr="Image"/>
          <p:cNvPicPr>
            <a:picLocks noChangeAspect="1"/>
          </p:cNvPicPr>
          <p:nvPr/>
        </p:nvPicPr>
        <p:blipFill>
          <a:blip r:embed="rId2">
            <a:extLst/>
          </a:blip>
          <a:stretch>
            <a:fillRect/>
          </a:stretch>
        </p:blipFill>
        <p:spPr>
          <a:xfrm>
            <a:off x="18141781" y="2440508"/>
            <a:ext cx="5080002" cy="5080005"/>
          </a:xfrm>
          <a:prstGeom prst="rect">
            <a:avLst/>
          </a:prstGeom>
          <a:ln w="12700">
            <a:miter lim="400000"/>
          </a:ln>
        </p:spPr>
      </p:pic>
      <p:pic>
        <p:nvPicPr>
          <p:cNvPr id="165" name="Image" descr="Image"/>
          <p:cNvPicPr>
            <a:picLocks noChangeAspect="1"/>
          </p:cNvPicPr>
          <p:nvPr/>
        </p:nvPicPr>
        <p:blipFill>
          <a:blip r:embed="rId3">
            <a:extLst/>
          </a:blip>
          <a:stretch>
            <a:fillRect/>
          </a:stretch>
        </p:blipFill>
        <p:spPr>
          <a:xfrm>
            <a:off x="18489632" y="8679715"/>
            <a:ext cx="4384300" cy="4384299"/>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67" name="RFID Reader/Writer :-…"/>
          <p:cNvSpPr txBox="1"/>
          <p:nvPr/>
        </p:nvSpPr>
        <p:spPr>
          <a:xfrm>
            <a:off x="518549" y="638346"/>
            <a:ext cx="17423724" cy="80572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1000"/>
              </a:spcBef>
              <a:defRPr b="1" sz="5300" u="sng">
                <a:solidFill>
                  <a:srgbClr val="7DCB26"/>
                </a:solidFill>
                <a:effectLst/>
                <a:latin typeface="Calibri"/>
                <a:ea typeface="Calibri"/>
                <a:cs typeface="Calibri"/>
                <a:sym typeface="Calibri"/>
              </a:defRPr>
            </a:pPr>
            <a:r>
              <a:t>RFID Reader/Writer :-</a:t>
            </a:r>
            <a:endParaRPr>
              <a:latin typeface="+mn-lt"/>
              <a:ea typeface="+mn-ea"/>
              <a:cs typeface="+mn-cs"/>
              <a:sym typeface="Helvetica Neue"/>
            </a:endParaRPr>
          </a:p>
          <a:p>
            <a:pPr algn="l">
              <a:spcBef>
                <a:spcPts val="1000"/>
              </a:spcBef>
              <a:defRPr b="1" sz="3700">
                <a:solidFill>
                  <a:srgbClr val="000000"/>
                </a:solidFill>
                <a:effectLst/>
                <a:uFill>
                  <a:solidFill>
                    <a:srgbClr val="333E48"/>
                  </a:solidFill>
                </a:uFill>
                <a:latin typeface="Times New Roman"/>
                <a:ea typeface="Times New Roman"/>
                <a:cs typeface="Times New Roman"/>
                <a:sym typeface="Times New Roman"/>
              </a:defRPr>
            </a:pPr>
            <a:r>
              <a:t>Features :</a:t>
            </a:r>
          </a:p>
          <a:p>
            <a:pPr marL="1317170" indent="-1088570" algn="l">
              <a:spcBef>
                <a:spcPts val="800"/>
              </a:spcBef>
              <a:buSzPct val="100000"/>
              <a:buAutoNum type="arabicPeriod" startAt="1"/>
              <a:defRPr sz="3700">
                <a:solidFill>
                  <a:srgbClr val="000000"/>
                </a:solidFill>
                <a:effectLst/>
                <a:uFill>
                  <a:solidFill>
                    <a:srgbClr val="333E48"/>
                  </a:solidFill>
                </a:uFill>
                <a:latin typeface="Times New Roman"/>
                <a:ea typeface="Times New Roman"/>
                <a:cs typeface="Times New Roman"/>
                <a:sym typeface="Times New Roman"/>
              </a:defRPr>
            </a:pPr>
            <a:r>
              <a:t>Highly integrated analog circuitry to demodulate and decode responses.</a:t>
            </a:r>
          </a:p>
          <a:p>
            <a:pPr marL="1317170" indent="-1088570" algn="l">
              <a:spcBef>
                <a:spcPts val="800"/>
              </a:spcBef>
              <a:buSzPct val="100000"/>
              <a:buAutoNum type="arabicPeriod" startAt="1"/>
              <a:defRPr sz="3700">
                <a:solidFill>
                  <a:srgbClr val="000000"/>
                </a:solidFill>
                <a:effectLst/>
                <a:uFill>
                  <a:solidFill>
                    <a:srgbClr val="333E48"/>
                  </a:solidFill>
                </a:uFill>
                <a:latin typeface="Times New Roman"/>
                <a:ea typeface="Times New Roman"/>
                <a:cs typeface="Times New Roman"/>
                <a:sym typeface="Times New Roman"/>
              </a:defRPr>
            </a:pPr>
            <a:r>
              <a:t>Supports ISO/IEC 14443 A/MIFARE.</a:t>
            </a:r>
          </a:p>
          <a:p>
            <a:pPr marL="1317170" indent="-1088570" algn="l">
              <a:spcBef>
                <a:spcPts val="800"/>
              </a:spcBef>
              <a:buSzPct val="100000"/>
              <a:buAutoNum type="arabicPeriod" startAt="1"/>
              <a:defRPr sz="3700">
                <a:solidFill>
                  <a:srgbClr val="000000"/>
                </a:solidFill>
                <a:effectLst/>
                <a:uFill>
                  <a:solidFill>
                    <a:srgbClr val="333E48"/>
                  </a:solidFill>
                </a:uFill>
                <a:latin typeface="Times New Roman"/>
                <a:ea typeface="Times New Roman"/>
                <a:cs typeface="Times New Roman"/>
                <a:sym typeface="Times New Roman"/>
              </a:defRPr>
            </a:pPr>
            <a:r>
              <a:t>Typical operating distance in reading/Write mode up to 50 mm.</a:t>
            </a:r>
          </a:p>
          <a:p>
            <a:pPr marL="1317170" indent="-1088570" algn="l">
              <a:spcBef>
                <a:spcPts val="800"/>
              </a:spcBef>
              <a:buSzPct val="100000"/>
              <a:buAutoNum type="arabicPeriod" startAt="1"/>
              <a:defRPr sz="3700">
                <a:solidFill>
                  <a:srgbClr val="000000"/>
                </a:solidFill>
                <a:effectLst/>
                <a:uFill>
                  <a:solidFill>
                    <a:srgbClr val="333E48"/>
                  </a:solidFill>
                </a:uFill>
                <a:latin typeface="Times New Roman"/>
                <a:ea typeface="Times New Roman"/>
                <a:cs typeface="Times New Roman"/>
                <a:sym typeface="Times New Roman"/>
              </a:defRPr>
            </a:pPr>
            <a:r>
              <a:t>Supports ISO/IEC 14443 A higher transfer speed communication up to 848 kBd.</a:t>
            </a:r>
          </a:p>
          <a:p>
            <a:pPr marL="1317170" indent="-1088570" algn="l">
              <a:spcBef>
                <a:spcPts val="800"/>
              </a:spcBef>
              <a:buSzPct val="100000"/>
              <a:buAutoNum type="arabicPeriod" startAt="1"/>
              <a:defRPr sz="3700">
                <a:solidFill>
                  <a:srgbClr val="000000"/>
                </a:solidFill>
                <a:effectLst/>
                <a:uFill>
                  <a:solidFill>
                    <a:srgbClr val="333E48"/>
                  </a:solidFill>
                </a:uFill>
                <a:latin typeface="Times New Roman"/>
                <a:ea typeface="Times New Roman"/>
                <a:cs typeface="Times New Roman"/>
                <a:sym typeface="Times New Roman"/>
              </a:defRPr>
            </a:pPr>
            <a:r>
              <a:t>SPI up to 10 Mbit/s.</a:t>
            </a:r>
          </a:p>
          <a:p>
            <a:pPr marL="1317170" indent="-1088570" algn="l">
              <a:spcBef>
                <a:spcPts val="800"/>
              </a:spcBef>
              <a:buSzPct val="100000"/>
              <a:buAutoNum type="arabicPeriod" startAt="1"/>
              <a:defRPr sz="3700">
                <a:solidFill>
                  <a:srgbClr val="000000"/>
                </a:solidFill>
                <a:effectLst/>
                <a:uFill>
                  <a:solidFill>
                    <a:srgbClr val="333E48"/>
                  </a:solidFill>
                </a:uFill>
                <a:latin typeface="Times New Roman"/>
                <a:ea typeface="Times New Roman"/>
                <a:cs typeface="Times New Roman"/>
                <a:sym typeface="Times New Roman"/>
              </a:defRPr>
            </a:pPr>
            <a:r>
              <a:t>FIFO buffer handles 64 bytes send and receive.</a:t>
            </a:r>
          </a:p>
          <a:p>
            <a:pPr marL="1317170" indent="-1088570" algn="l">
              <a:spcBef>
                <a:spcPts val="800"/>
              </a:spcBef>
              <a:buSzPct val="100000"/>
              <a:buAutoNum type="arabicPeriod" startAt="1"/>
              <a:defRPr sz="3700">
                <a:solidFill>
                  <a:srgbClr val="000000"/>
                </a:solidFill>
                <a:effectLst/>
                <a:uFill>
                  <a:solidFill>
                    <a:srgbClr val="333E48"/>
                  </a:solidFill>
                </a:uFill>
                <a:latin typeface="Times New Roman"/>
                <a:ea typeface="Times New Roman"/>
                <a:cs typeface="Times New Roman"/>
                <a:sym typeface="Times New Roman"/>
              </a:defRPr>
            </a:pPr>
            <a:r>
              <a:t>Flexible interrupt modes.</a:t>
            </a:r>
          </a:p>
          <a:p>
            <a:pPr marL="1317170" indent="-1088570" algn="l">
              <a:spcBef>
                <a:spcPts val="800"/>
              </a:spcBef>
              <a:buSzPct val="100000"/>
              <a:buAutoNum type="arabicPeriod" startAt="1"/>
              <a:defRPr sz="3700">
                <a:solidFill>
                  <a:srgbClr val="000000"/>
                </a:solidFill>
                <a:effectLst/>
                <a:uFill>
                  <a:solidFill>
                    <a:srgbClr val="333E48"/>
                  </a:solidFill>
                </a:uFill>
                <a:latin typeface="Times New Roman"/>
                <a:ea typeface="Times New Roman"/>
                <a:cs typeface="Times New Roman"/>
                <a:sym typeface="Times New Roman"/>
              </a:defRPr>
            </a:pPr>
            <a:r>
              <a:t>Power-down by software mode.</a:t>
            </a:r>
          </a:p>
          <a:p>
            <a:pPr marL="1317170" indent="-1088570" algn="l">
              <a:spcBef>
                <a:spcPts val="800"/>
              </a:spcBef>
              <a:buSzPct val="100000"/>
              <a:buAutoNum type="arabicPeriod" startAt="1"/>
              <a:defRPr sz="3700">
                <a:solidFill>
                  <a:srgbClr val="000000"/>
                </a:solidFill>
                <a:effectLst/>
                <a:uFill>
                  <a:solidFill>
                    <a:srgbClr val="333E48"/>
                  </a:solidFill>
                </a:uFill>
                <a:latin typeface="Times New Roman"/>
                <a:ea typeface="Times New Roman"/>
                <a:cs typeface="Times New Roman"/>
                <a:sym typeface="Times New Roman"/>
              </a:defRPr>
            </a:pPr>
            <a:r>
              <a:t>Programmable Timer.</a:t>
            </a:r>
          </a:p>
          <a:p>
            <a:pPr marL="1317170" indent="-1088570" algn="l">
              <a:spcBef>
                <a:spcPts val="800"/>
              </a:spcBef>
              <a:buSzPct val="100000"/>
              <a:buAutoNum type="arabicPeriod" startAt="1"/>
              <a:defRPr sz="3700">
                <a:solidFill>
                  <a:srgbClr val="000000"/>
                </a:solidFill>
                <a:effectLst/>
                <a:uFill>
                  <a:solidFill>
                    <a:srgbClr val="333E48"/>
                  </a:solidFill>
                </a:uFill>
                <a:latin typeface="Times New Roman"/>
                <a:ea typeface="Times New Roman"/>
                <a:cs typeface="Times New Roman"/>
                <a:sym typeface="Times New Roman"/>
              </a:defRPr>
            </a:pPr>
            <a:r>
              <a:t>2.5 V to 3.3 V power supply.</a:t>
            </a:r>
          </a:p>
        </p:txBody>
      </p:sp>
      <p:sp>
        <p:nvSpPr>
          <p:cNvPr id="168" name="Heart Rate Sensor :- Features:…"/>
          <p:cNvSpPr txBox="1"/>
          <p:nvPr/>
        </p:nvSpPr>
        <p:spPr>
          <a:xfrm>
            <a:off x="759737" y="9559551"/>
            <a:ext cx="6311502" cy="33836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1000"/>
              </a:spcBef>
              <a:defRPr b="1" sz="5100" u="sng">
                <a:solidFill>
                  <a:srgbClr val="7DCB26"/>
                </a:solidFill>
                <a:latin typeface="Times New Roman"/>
                <a:ea typeface="Times New Roman"/>
                <a:cs typeface="Times New Roman"/>
                <a:sym typeface="Times New Roman"/>
              </a:defRPr>
            </a:pPr>
            <a:r>
              <a:t>Heart Rate Sensor :-</a:t>
            </a:r>
            <a:br/>
            <a:r>
              <a:rPr sz="3700" u="none">
                <a:solidFill>
                  <a:srgbClr val="000000"/>
                </a:solidFill>
                <a:uFill>
                  <a:solidFill>
                    <a:srgbClr val="333E48"/>
                  </a:solidFill>
                </a:uFill>
              </a:rPr>
              <a:t>Features:</a:t>
            </a:r>
            <a:endParaRPr sz="3700">
              <a:solidFill>
                <a:srgbClr val="000000"/>
              </a:solidFill>
            </a:endParaRPr>
          </a:p>
          <a:p>
            <a:pPr marL="1317170" indent="-1088570" algn="l">
              <a:spcBef>
                <a:spcPts val="1000"/>
              </a:spcBef>
              <a:buSzPct val="100000"/>
              <a:buAutoNum type="arabicPeriod" startAt="1"/>
              <a:defRPr sz="3700">
                <a:solidFill>
                  <a:srgbClr val="000000"/>
                </a:solidFill>
                <a:effectLst/>
                <a:uFill>
                  <a:solidFill>
                    <a:srgbClr val="333E48"/>
                  </a:solidFill>
                </a:uFill>
                <a:latin typeface="Times New Roman"/>
                <a:ea typeface="Times New Roman"/>
                <a:cs typeface="Times New Roman"/>
                <a:sym typeface="Times New Roman"/>
              </a:defRPr>
            </a:pPr>
            <a:r>
              <a:t>Compatible With Arduino</a:t>
            </a:r>
          </a:p>
          <a:p>
            <a:pPr marL="1317170" indent="-1088570" algn="l">
              <a:spcBef>
                <a:spcPts val="1000"/>
              </a:spcBef>
              <a:buSzPct val="100000"/>
              <a:buAutoNum type="arabicPeriod" startAt="1"/>
              <a:defRPr sz="3700">
                <a:solidFill>
                  <a:srgbClr val="000000"/>
                </a:solidFill>
                <a:effectLst/>
                <a:uFill>
                  <a:solidFill>
                    <a:srgbClr val="333E48"/>
                  </a:solidFill>
                </a:uFill>
                <a:latin typeface="Times New Roman"/>
                <a:ea typeface="Times New Roman"/>
                <a:cs typeface="Times New Roman"/>
                <a:sym typeface="Times New Roman"/>
              </a:defRPr>
            </a:pPr>
            <a:r>
              <a:t>Digital Output Sensor</a:t>
            </a:r>
          </a:p>
          <a:p>
            <a:pPr marL="1317170" indent="-1088570" algn="l">
              <a:spcBef>
                <a:spcPts val="1000"/>
              </a:spcBef>
              <a:buSzPct val="100000"/>
              <a:buAutoNum type="arabicPeriod" startAt="1"/>
              <a:defRPr sz="3700">
                <a:solidFill>
                  <a:srgbClr val="000000"/>
                </a:solidFill>
                <a:effectLst/>
                <a:uFill>
                  <a:solidFill>
                    <a:srgbClr val="333E48"/>
                  </a:solidFill>
                </a:uFill>
                <a:latin typeface="Times New Roman"/>
                <a:ea typeface="Times New Roman"/>
                <a:cs typeface="Times New Roman"/>
                <a:sym typeface="Times New Roman"/>
              </a:defRPr>
            </a:pPr>
            <a:r>
              <a:t>Works on 5VDC</a:t>
            </a:r>
          </a:p>
        </p:txBody>
      </p:sp>
      <p:pic>
        <p:nvPicPr>
          <p:cNvPr id="169" name="Image" descr="Image"/>
          <p:cNvPicPr>
            <a:picLocks noChangeAspect="1"/>
          </p:cNvPicPr>
          <p:nvPr/>
        </p:nvPicPr>
        <p:blipFill>
          <a:blip r:embed="rId2">
            <a:extLst/>
          </a:blip>
          <a:stretch>
            <a:fillRect/>
          </a:stretch>
        </p:blipFill>
        <p:spPr>
          <a:xfrm>
            <a:off x="17575102" y="1648840"/>
            <a:ext cx="5457408" cy="5457407"/>
          </a:xfrm>
          <a:prstGeom prst="rect">
            <a:avLst/>
          </a:prstGeom>
          <a:ln w="12700">
            <a:miter lim="400000"/>
          </a:ln>
        </p:spPr>
      </p:pic>
      <p:pic>
        <p:nvPicPr>
          <p:cNvPr id="170" name="Image" descr="Image"/>
          <p:cNvPicPr>
            <a:picLocks noChangeAspect="1"/>
          </p:cNvPicPr>
          <p:nvPr/>
        </p:nvPicPr>
        <p:blipFill>
          <a:blip r:embed="rId3">
            <a:extLst/>
          </a:blip>
          <a:stretch>
            <a:fillRect/>
          </a:stretch>
        </p:blipFill>
        <p:spPr>
          <a:xfrm>
            <a:off x="18171673" y="8468034"/>
            <a:ext cx="4264267" cy="4264267"/>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72" name="Microcontroller ESP8266-12"/>
          <p:cNvSpPr txBox="1"/>
          <p:nvPr/>
        </p:nvSpPr>
        <p:spPr>
          <a:xfrm>
            <a:off x="1207380" y="805626"/>
            <a:ext cx="12486160" cy="92120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u="sng">
                <a:solidFill>
                  <a:srgbClr val="7DCB26"/>
                </a:solidFill>
                <a:latin typeface="Times New Roman"/>
                <a:ea typeface="Times New Roman"/>
                <a:cs typeface="Times New Roman"/>
                <a:sym typeface="Times New Roman"/>
              </a:defRPr>
            </a:lvl1pPr>
          </a:lstStyle>
          <a:p>
            <a:pPr>
              <a:defRPr>
                <a:effectLst/>
              </a:defRPr>
            </a:pPr>
            <a:r>
              <a:t>Proposed Code and Circuit Diagram :- </a:t>
            </a:r>
          </a:p>
        </p:txBody>
      </p:sp>
      <p:sp>
        <p:nvSpPr>
          <p:cNvPr id="173" name="The IOT device is fixed on the safety jacket .This smart jacket is fixed with 9 useful sensors for monitoring the health of the aged person. These sensors are connected across the network through Wi-Fi under IEEE standard 802.11 b/g/n makes them more rel"/>
          <p:cNvSpPr txBox="1"/>
          <p:nvPr/>
        </p:nvSpPr>
        <p:spPr>
          <a:xfrm>
            <a:off x="1195756" y="2820985"/>
            <a:ext cx="13967134" cy="9021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457200">
              <a:defRPr sz="3800">
                <a:solidFill>
                  <a:srgbClr val="000000"/>
                </a:solidFill>
                <a:effectLst/>
                <a:latin typeface="Times New Roman"/>
                <a:ea typeface="Times New Roman"/>
                <a:cs typeface="Times New Roman"/>
                <a:sym typeface="Times New Roman"/>
              </a:defRPr>
            </a:pPr>
            <a:r>
              <a:t>The IOT device is fixed on the safety jacket .This smart jacket is fixed with 9 useful sensors for monitoring the health of the aged person. These sensors are connected across the network through Wi-Fi under IEEE standard 802.11 b/g/n makes them more relevant and valuable than ever before. By turning sensor information into actions, real time data of personal health can be monitored and controlled remotely from anywhere. The information can be monitored through an ISO android app and personal computers remotely.</a:t>
            </a:r>
          </a:p>
          <a:p>
            <a:pPr algn="just" defTabSz="457200">
              <a:defRPr sz="3800">
                <a:solidFill>
                  <a:srgbClr val="000000"/>
                </a:solidFill>
                <a:effectLst/>
                <a:latin typeface="Times New Roman"/>
                <a:ea typeface="Times New Roman"/>
                <a:cs typeface="Times New Roman"/>
                <a:sym typeface="Times New Roman"/>
              </a:defRPr>
            </a:pPr>
            <a:r>
              <a:t>             The code of integrating the sensors are updated in the GitHub repository link of our major project and can be accessed from there. The link is provided below :- </a:t>
            </a:r>
          </a:p>
          <a:p>
            <a:pPr algn="just" defTabSz="457200">
              <a:defRPr sz="3800">
                <a:solidFill>
                  <a:srgbClr val="000000"/>
                </a:solidFill>
                <a:effectLst/>
                <a:latin typeface="Times New Roman"/>
                <a:ea typeface="Times New Roman"/>
                <a:cs typeface="Times New Roman"/>
                <a:sym typeface="Times New Roman"/>
              </a:defRPr>
            </a:pPr>
          </a:p>
          <a:p>
            <a:pPr lvl="7" indent="1600200" algn="just" defTabSz="457200">
              <a:defRPr sz="3800">
                <a:solidFill>
                  <a:srgbClr val="000000"/>
                </a:solidFill>
                <a:effectLst/>
                <a:latin typeface="Times New Roman"/>
                <a:ea typeface="Times New Roman"/>
                <a:cs typeface="Times New Roman"/>
                <a:sym typeface="Times New Roman"/>
              </a:defRPr>
            </a:pPr>
          </a:p>
          <a:p>
            <a:pPr lvl="8" indent="1828800" algn="just" defTabSz="457200">
              <a:defRPr sz="3800">
                <a:solidFill>
                  <a:srgbClr val="000000"/>
                </a:solidFill>
                <a:effectLst/>
                <a:latin typeface="Times New Roman"/>
                <a:ea typeface="Times New Roman"/>
                <a:cs typeface="Times New Roman"/>
                <a:sym typeface="Times New Roman"/>
              </a:defRPr>
            </a:pPr>
            <a:r>
              <a:t>                                                  </a:t>
            </a:r>
            <a:r>
              <a:rPr u="sng">
                <a:solidFill>
                  <a:srgbClr val="0000FF"/>
                </a:solidFill>
                <a:uFill>
                  <a:solidFill>
                    <a:srgbClr val="0000FF"/>
                  </a:solidFill>
                </a:uFill>
                <a:hlinkClick r:id="rId2" invalidUrl="" action="" tgtFrame="" tooltip="" history="1" highlightClick="0" endSnd="0"/>
              </a:rPr>
              <a:t>SmartWearable</a:t>
            </a:r>
          </a:p>
          <a:p>
            <a:pPr lvl="7" indent="1600200" algn="just" defTabSz="457200">
              <a:defRPr sz="3800">
                <a:solidFill>
                  <a:srgbClr val="000000"/>
                </a:solidFill>
                <a:effectLst/>
                <a:latin typeface="Times New Roman"/>
                <a:ea typeface="Times New Roman"/>
                <a:cs typeface="Times New Roman"/>
                <a:sym typeface="Times New Roman"/>
              </a:defRPr>
            </a:pPr>
          </a:p>
        </p:txBody>
      </p:sp>
      <p:grpSp>
        <p:nvGrpSpPr>
          <p:cNvPr id="176" name="WhatsApp Image 2023-03-31 at 10.48.12 PM.jpeg"/>
          <p:cNvGrpSpPr/>
          <p:nvPr/>
        </p:nvGrpSpPr>
        <p:grpSpPr>
          <a:xfrm>
            <a:off x="15577620" y="2100001"/>
            <a:ext cx="8511726" cy="6463580"/>
            <a:chOff x="0" y="0"/>
            <a:chExt cx="8511724" cy="6463579"/>
          </a:xfrm>
        </p:grpSpPr>
        <p:pic>
          <p:nvPicPr>
            <p:cNvPr id="174" name="WhatsApp Image 2023-03-31 at 10.48.12 PM.jpeg" descr="WhatsApp Image 2023-03-31 at 10.48.12 PM.jpeg"/>
            <p:cNvPicPr>
              <a:picLocks noChangeAspect="1"/>
            </p:cNvPicPr>
            <p:nvPr/>
          </p:nvPicPr>
          <p:blipFill>
            <a:blip r:embed="rId3">
              <a:extLst/>
            </a:blip>
            <a:stretch>
              <a:fillRect/>
            </a:stretch>
          </p:blipFill>
          <p:spPr>
            <a:xfrm rot="16190804">
              <a:off x="1238621" y="-799575"/>
              <a:ext cx="6034480" cy="8062728"/>
            </a:xfrm>
            <a:prstGeom prst="rect">
              <a:avLst/>
            </a:prstGeom>
            <a:ln w="12700" cap="flat">
              <a:noFill/>
              <a:miter lim="400000"/>
            </a:ln>
            <a:effectLst/>
          </p:spPr>
        </p:pic>
        <p:pic>
          <p:nvPicPr>
            <p:cNvPr id="175" name="WhatsApp Image 2023-03-31 at 10.48.12 PM.jpeg" descr="WhatsApp Image 2023-03-31 at 10.48.12 PM.jpeg"/>
            <p:cNvPicPr>
              <a:picLocks noChangeAspect="1"/>
            </p:cNvPicPr>
            <p:nvPr/>
          </p:nvPicPr>
          <p:blipFill>
            <a:blip r:embed="rId4">
              <a:extLst/>
            </a:blip>
            <a:stretch>
              <a:fillRect/>
            </a:stretch>
          </p:blipFill>
          <p:spPr>
            <a:xfrm rot="16190804">
              <a:off x="1035422" y="-1015474"/>
              <a:ext cx="6440880" cy="8494526"/>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78" name="Reference - 1 :-…"/>
          <p:cNvSpPr txBox="1"/>
          <p:nvPr/>
        </p:nvSpPr>
        <p:spPr>
          <a:xfrm>
            <a:off x="1157669" y="1711626"/>
            <a:ext cx="21690050" cy="103002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5000" u="sng">
                <a:solidFill>
                  <a:srgbClr val="7DCB26"/>
                </a:solidFill>
                <a:effectLst/>
                <a:latin typeface="Times New Roman"/>
                <a:ea typeface="Times New Roman"/>
                <a:cs typeface="Times New Roman"/>
                <a:sym typeface="Times New Roman"/>
              </a:defRPr>
            </a:pPr>
            <a:r>
              <a:t>Reference - 1 :-</a:t>
            </a:r>
          </a:p>
          <a:p>
            <a:pPr algn="l">
              <a:defRPr sz="4500">
                <a:solidFill>
                  <a:srgbClr val="000000"/>
                </a:solidFill>
                <a:effectLst/>
                <a:latin typeface="Times New Roman"/>
                <a:ea typeface="Times New Roman"/>
                <a:cs typeface="Times New Roman"/>
                <a:sym typeface="Times New Roman"/>
              </a:defRPr>
            </a:pPr>
            <a:r>
              <a:t>A Smart Helmet for Air Quality and Hazardous Event Detection for the</a:t>
            </a:r>
          </a:p>
          <a:p>
            <a:pPr algn="l">
              <a:defRPr sz="4500">
                <a:solidFill>
                  <a:srgbClr val="000000"/>
                </a:solidFill>
                <a:effectLst/>
                <a:latin typeface="Times New Roman"/>
                <a:ea typeface="Times New Roman"/>
                <a:cs typeface="Times New Roman"/>
                <a:sym typeface="Times New Roman"/>
              </a:defRPr>
            </a:pPr>
            <a:r>
              <a:t>Mining Industry</a:t>
            </a:r>
          </a:p>
          <a:p>
            <a:pPr algn="l">
              <a:defRPr sz="4500">
                <a:solidFill>
                  <a:srgbClr val="000000"/>
                </a:solidFill>
                <a:effectLst/>
                <a:latin typeface="Times New Roman"/>
                <a:ea typeface="Times New Roman"/>
                <a:cs typeface="Times New Roman"/>
                <a:sym typeface="Times New Roman"/>
              </a:defRPr>
            </a:pPr>
            <a:r>
              <a:t>C. J. Behr, A. Kumar, G. P. Hancke</a:t>
            </a:r>
          </a:p>
          <a:p>
            <a:pPr algn="l">
              <a:defRPr sz="4500">
                <a:solidFill>
                  <a:srgbClr val="000000"/>
                </a:solidFill>
                <a:effectLst/>
                <a:latin typeface="Times New Roman"/>
                <a:ea typeface="Times New Roman"/>
                <a:cs typeface="Times New Roman"/>
                <a:sym typeface="Times New Roman"/>
              </a:defRPr>
            </a:pPr>
            <a:r>
              <a:t>2016 IEEE International Conference on Industrial Technology (ICIT)</a:t>
            </a:r>
          </a:p>
          <a:p>
            <a:pPr algn="l">
              <a:defRPr sz="4500">
                <a:solidFill>
                  <a:srgbClr val="000000"/>
                </a:solidFill>
                <a:effectLst/>
                <a:latin typeface="Times New Roman"/>
                <a:ea typeface="Times New Roman"/>
                <a:cs typeface="Times New Roman"/>
                <a:sym typeface="Times New Roman"/>
              </a:defRPr>
            </a:pPr>
            <a:r>
              <a:t>Year: 2016</a:t>
            </a:r>
          </a:p>
          <a:p>
            <a:pPr algn="l">
              <a:defRPr sz="4500">
                <a:solidFill>
                  <a:srgbClr val="000000"/>
                </a:solidFill>
                <a:effectLst/>
                <a:latin typeface="Times New Roman"/>
                <a:ea typeface="Times New Roman"/>
                <a:cs typeface="Times New Roman"/>
                <a:sym typeface="Times New Roman"/>
              </a:defRPr>
            </a:pPr>
            <a:r>
              <a:t>Pages: 2026 - 2031, DOl: 10.1109/ICIT.2016.7475079</a:t>
            </a:r>
          </a:p>
          <a:p>
            <a:pPr algn="l">
              <a:defRPr sz="4700">
                <a:latin typeface="Helvetica Neue Light"/>
                <a:ea typeface="Helvetica Neue Light"/>
                <a:cs typeface="Helvetica Neue Light"/>
                <a:sym typeface="Helvetica Neue Light"/>
              </a:defRPr>
            </a:pPr>
          </a:p>
          <a:p>
            <a:pPr algn="l">
              <a:defRPr b="1" sz="5000" u="sng">
                <a:solidFill>
                  <a:srgbClr val="7DCB26"/>
                </a:solidFill>
                <a:effectLst/>
              </a:defRPr>
            </a:pPr>
            <a:r>
              <a:t>Reference - 2 :-</a:t>
            </a:r>
          </a:p>
          <a:p>
            <a:pPr algn="l">
              <a:defRPr sz="4600">
                <a:solidFill>
                  <a:srgbClr val="000000"/>
                </a:solidFill>
                <a:effectLst/>
                <a:latin typeface="Times New Roman"/>
                <a:ea typeface="Times New Roman"/>
                <a:cs typeface="Times New Roman"/>
                <a:sym typeface="Times New Roman"/>
              </a:defRPr>
            </a:pPr>
            <a:r>
              <a:t>Zig-Bee Based Intelligent Helmet For Coal Miners</a:t>
            </a:r>
          </a:p>
          <a:p>
            <a:pPr algn="l">
              <a:defRPr sz="4600">
                <a:solidFill>
                  <a:srgbClr val="000000"/>
                </a:solidFill>
                <a:effectLst/>
                <a:latin typeface="Times New Roman"/>
                <a:ea typeface="Times New Roman"/>
                <a:cs typeface="Times New Roman"/>
                <a:sym typeface="Times New Roman"/>
              </a:defRPr>
            </a:pPr>
            <a:r>
              <a:t>Arun Katara, Anand Dandale, Abhilesh Chore, Anura Bhandarwar</a:t>
            </a:r>
          </a:p>
          <a:p>
            <a:pPr algn="l">
              <a:defRPr sz="4600">
                <a:solidFill>
                  <a:srgbClr val="000000"/>
                </a:solidFill>
                <a:effectLst/>
                <a:latin typeface="Times New Roman"/>
                <a:ea typeface="Times New Roman"/>
                <a:cs typeface="Times New Roman"/>
                <a:sym typeface="Times New Roman"/>
              </a:defRPr>
            </a:pPr>
            <a:r>
              <a:t>2015 Fifth International Conference on Communication Systems and Network Technologies</a:t>
            </a:r>
          </a:p>
          <a:p>
            <a:pPr algn="l">
              <a:defRPr sz="4600">
                <a:solidFill>
                  <a:srgbClr val="000000"/>
                </a:solidFill>
                <a:effectLst/>
                <a:latin typeface="Times New Roman"/>
                <a:ea typeface="Times New Roman"/>
                <a:cs typeface="Times New Roman"/>
                <a:sym typeface="Times New Roman"/>
              </a:defRPr>
            </a:pPr>
            <a:r>
              <a:t>Year: 2015</a:t>
            </a:r>
          </a:p>
          <a:p>
            <a:pPr algn="l">
              <a:defRPr sz="4600">
                <a:solidFill>
                  <a:srgbClr val="000000"/>
                </a:solidFill>
                <a:effectLst/>
                <a:latin typeface="Times New Roman"/>
                <a:ea typeface="Times New Roman"/>
                <a:cs typeface="Times New Roman"/>
                <a:sym typeface="Times New Roman"/>
              </a:defRPr>
            </a:pPr>
            <a:r>
              <a:t>Pages: 314 - 317, DOI:10.1109/CSNT.2015.142</a:t>
            </a:r>
          </a:p>
          <a:p>
            <a:pPr algn="l">
              <a:defRPr sz="4600">
                <a:solidFill>
                  <a:srgbClr val="000000"/>
                </a:solidFill>
                <a:effectLst/>
                <a:latin typeface="Times New Roman"/>
                <a:ea typeface="Times New Roman"/>
                <a:cs typeface="Times New Roman"/>
                <a:sym typeface="Times New Roman"/>
              </a:defRPr>
            </a:pPr>
            <a:r>
              <a:t>IEEE Conference Publications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80" name="Reference - 1 :-…"/>
          <p:cNvSpPr txBox="1"/>
          <p:nvPr/>
        </p:nvSpPr>
        <p:spPr>
          <a:xfrm>
            <a:off x="1157669" y="2365677"/>
            <a:ext cx="22423164" cy="89921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5000" u="sng">
                <a:solidFill>
                  <a:srgbClr val="7DCB26"/>
                </a:solidFill>
                <a:effectLst/>
                <a:latin typeface="Times New Roman"/>
                <a:ea typeface="Times New Roman"/>
                <a:cs typeface="Times New Roman"/>
                <a:sym typeface="Times New Roman"/>
              </a:defRPr>
            </a:pPr>
            <a:r>
              <a:t>Reference - 3 :-</a:t>
            </a:r>
          </a:p>
          <a:p>
            <a:pPr algn="l">
              <a:defRPr sz="4500">
                <a:solidFill>
                  <a:srgbClr val="000000"/>
                </a:solidFill>
                <a:effectLst/>
                <a:latin typeface="Times New Roman"/>
                <a:ea typeface="Times New Roman"/>
                <a:cs typeface="Times New Roman"/>
                <a:sym typeface="Times New Roman"/>
              </a:defRPr>
            </a:pPr>
            <a:r>
              <a:t>M. R. Al-Hadidi, A. Alarabeyyat and M. Alhanahnah, "Breast Cancer Detection</a:t>
            </a:r>
            <a:r>
              <a:rPr spc="-96"/>
              <a:t> </a:t>
            </a:r>
            <a:r>
              <a:t>Using</a:t>
            </a:r>
            <a:r>
              <a:rPr spc="-96"/>
              <a:t> </a:t>
            </a:r>
            <a:r>
              <a:t>K-Nearest</a:t>
            </a:r>
            <a:r>
              <a:rPr spc="-64"/>
              <a:t> </a:t>
            </a:r>
            <a:r>
              <a:t>Neighbor</a:t>
            </a:r>
            <a:r>
              <a:rPr spc="-64"/>
              <a:t> </a:t>
            </a:r>
            <a:r>
              <a:t>Machine</a:t>
            </a:r>
            <a:r>
              <a:rPr spc="-96"/>
              <a:t> </a:t>
            </a:r>
            <a:r>
              <a:t>Learning</a:t>
            </a:r>
            <a:r>
              <a:rPr spc="-96"/>
              <a:t> </a:t>
            </a:r>
            <a:r>
              <a:t>Algorithm,"</a:t>
            </a:r>
            <a:r>
              <a:rPr spc="-64"/>
              <a:t> </a:t>
            </a:r>
            <a:r>
              <a:t>2016</a:t>
            </a:r>
            <a:r>
              <a:rPr spc="-96"/>
              <a:t> </a:t>
            </a:r>
            <a:r>
              <a:t>9th International</a:t>
            </a:r>
            <a:r>
              <a:rPr spc="-80"/>
              <a:t> </a:t>
            </a:r>
            <a:r>
              <a:t>Conference</a:t>
            </a:r>
            <a:r>
              <a:rPr spc="-48"/>
              <a:t> </a:t>
            </a:r>
            <a:r>
              <a:t>on</a:t>
            </a:r>
            <a:r>
              <a:rPr spc="-64"/>
              <a:t> </a:t>
            </a:r>
            <a:r>
              <a:t>Developments</a:t>
            </a:r>
            <a:r>
              <a:rPr spc="-32"/>
              <a:t> </a:t>
            </a:r>
            <a:endParaRPr spc="-32"/>
          </a:p>
          <a:p>
            <a:pPr algn="l">
              <a:defRPr sz="4500">
                <a:solidFill>
                  <a:srgbClr val="000000"/>
                </a:solidFill>
                <a:effectLst/>
                <a:latin typeface="Times New Roman"/>
                <a:ea typeface="Times New Roman"/>
                <a:cs typeface="Times New Roman"/>
                <a:sym typeface="Times New Roman"/>
              </a:defRPr>
            </a:pPr>
            <a:r>
              <a:t>in</a:t>
            </a:r>
            <a:r>
              <a:rPr spc="-48"/>
              <a:t> </a:t>
            </a:r>
            <a:r>
              <a:t>Systems</a:t>
            </a:r>
            <a:r>
              <a:rPr spc="-32"/>
              <a:t> </a:t>
            </a:r>
            <a:r>
              <a:t>Engineering</a:t>
            </a:r>
            <a:r>
              <a:rPr spc="-64"/>
              <a:t> </a:t>
            </a:r>
            <a:r>
              <a:t>(DeSE), Liverpool, 2016, P. 35-39.</a:t>
            </a:r>
          </a:p>
          <a:p>
            <a:pPr algn="l">
              <a:defRPr sz="4600">
                <a:solidFill>
                  <a:srgbClr val="000000"/>
                </a:solidFill>
                <a:effectLst/>
                <a:latin typeface="Times New Roman"/>
                <a:ea typeface="Times New Roman"/>
                <a:cs typeface="Times New Roman"/>
                <a:sym typeface="Times New Roman"/>
              </a:defRPr>
            </a:pPr>
            <a:r>
              <a:t>IEEE Conference Publications</a:t>
            </a:r>
            <a:endParaRPr sz="4500"/>
          </a:p>
          <a:p>
            <a:pPr algn="l">
              <a:defRPr sz="4700">
                <a:latin typeface="Helvetica Neue Light"/>
                <a:ea typeface="Helvetica Neue Light"/>
                <a:cs typeface="Helvetica Neue Light"/>
                <a:sym typeface="Helvetica Neue Light"/>
              </a:defRPr>
            </a:pPr>
          </a:p>
          <a:p>
            <a:pPr algn="l">
              <a:defRPr b="1" sz="5000" u="sng">
                <a:solidFill>
                  <a:srgbClr val="7DCB26"/>
                </a:solidFill>
                <a:effectLst/>
              </a:defRPr>
            </a:pPr>
            <a:r>
              <a:t>Reference - 2 :-</a:t>
            </a:r>
          </a:p>
          <a:p>
            <a:pPr algn="l">
              <a:defRPr sz="4600">
                <a:solidFill>
                  <a:srgbClr val="000000"/>
                </a:solidFill>
                <a:effectLst/>
                <a:latin typeface="Times New Roman"/>
                <a:ea typeface="Times New Roman"/>
                <a:cs typeface="Times New Roman"/>
                <a:sym typeface="Times New Roman"/>
              </a:defRPr>
            </a:pPr>
            <a:r>
              <a:t>Ansems, K., W. Chen, and L. Brown, Smart Photo Frame for Arousal Feedback Wearable </a:t>
            </a:r>
          </a:p>
          <a:p>
            <a:pPr algn="l">
              <a:defRPr sz="4600">
                <a:solidFill>
                  <a:srgbClr val="000000"/>
                </a:solidFill>
                <a:effectLst/>
                <a:latin typeface="Times New Roman"/>
                <a:ea typeface="Times New Roman"/>
                <a:cs typeface="Times New Roman"/>
                <a:sym typeface="Times New Roman"/>
              </a:defRPr>
            </a:pPr>
            <a:r>
              <a:t>sensors and intelligent healthy work environment, in Workshop Proceedings of the </a:t>
            </a:r>
          </a:p>
          <a:p>
            <a:pPr algn="l">
              <a:defRPr sz="4600">
                <a:solidFill>
                  <a:srgbClr val="000000"/>
                </a:solidFill>
                <a:effectLst/>
                <a:latin typeface="Times New Roman"/>
                <a:ea typeface="Times New Roman"/>
                <a:cs typeface="Times New Roman"/>
                <a:sym typeface="Times New Roman"/>
              </a:defRPr>
            </a:pPr>
            <a:r>
              <a:t>7th International Conference on Intelligent Environments, </a:t>
            </a:r>
          </a:p>
          <a:p>
            <a:pPr algn="l">
              <a:defRPr sz="4600">
                <a:solidFill>
                  <a:srgbClr val="000000"/>
                </a:solidFill>
                <a:effectLst/>
                <a:latin typeface="Times New Roman"/>
                <a:ea typeface="Times New Roman"/>
                <a:cs typeface="Times New Roman"/>
                <a:sym typeface="Times New Roman"/>
              </a:defRPr>
            </a:pPr>
            <a:r>
              <a:t>J.C. Augusto, et al., Editors. 2011, Ios Press: Amsterdam. p. 685-696.</a:t>
            </a:r>
          </a:p>
          <a:p>
            <a:pPr algn="l">
              <a:defRPr sz="4600">
                <a:solidFill>
                  <a:srgbClr val="000000"/>
                </a:solidFill>
                <a:effectLst/>
                <a:latin typeface="Times New Roman"/>
                <a:ea typeface="Times New Roman"/>
                <a:cs typeface="Times New Roman"/>
                <a:sym typeface="Times New Roman"/>
              </a:defRPr>
            </a:pPr>
            <a:r>
              <a:t>IEEE Conference Publications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82" name="Conclusion"/>
          <p:cNvSpPr txBox="1"/>
          <p:nvPr/>
        </p:nvSpPr>
        <p:spPr>
          <a:xfrm>
            <a:off x="9442466" y="2106534"/>
            <a:ext cx="5819826" cy="14224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9400" u="sng">
                <a:solidFill>
                  <a:srgbClr val="7DCB26"/>
                </a:solidFill>
                <a:latin typeface="Times New Roman"/>
                <a:ea typeface="Times New Roman"/>
                <a:cs typeface="Times New Roman"/>
                <a:sym typeface="Times New Roman"/>
              </a:defRPr>
            </a:lvl1pPr>
          </a:lstStyle>
          <a:p>
            <a:pPr>
              <a:defRPr>
                <a:effectLst/>
              </a:defRPr>
            </a:pPr>
            <a:r>
              <a:t>Conclusion</a:t>
            </a:r>
          </a:p>
        </p:txBody>
      </p:sp>
      <p:sp>
        <p:nvSpPr>
          <p:cNvPr id="183" name="The project has proposed the idea of smart wearable that can support to keep a health track for  a lot of aged  people at a very cheap and affordable price. The smart wearable contains a connection between wearless communication, several sensors, monitor"/>
          <p:cNvSpPr txBox="1"/>
          <p:nvPr/>
        </p:nvSpPr>
        <p:spPr>
          <a:xfrm>
            <a:off x="1486713" y="4278012"/>
            <a:ext cx="21410574" cy="41062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20000"/>
              </a:lnSpc>
              <a:spcBef>
                <a:spcPts val="1100"/>
              </a:spcBef>
              <a:defRPr sz="4800">
                <a:solidFill>
                  <a:srgbClr val="000000"/>
                </a:solidFill>
                <a:latin typeface="Times New Roman"/>
                <a:ea typeface="Times New Roman"/>
                <a:cs typeface="Times New Roman"/>
                <a:sym typeface="Times New Roman"/>
              </a:defRPr>
            </a:lvl1pPr>
          </a:lstStyle>
          <a:p>
            <a:pPr>
              <a:defRPr>
                <a:effectLst/>
              </a:defRPr>
            </a:pPr>
            <a:r>
              <a:t>The project has proposed the idea of smart wearable that can support to keep a health track for  a lot of aged  people at a very cheap and affordable price. The smart wearable contains a connection between wearless communication, several sensors, monitoring and tracking. In this project a smart and efficient approach for Smart Wearable AI IOT for Appliance Control was proposed and implemented.</a:t>
            </a:r>
          </a:p>
        </p:txBody>
      </p:sp>
      <p:sp>
        <p:nvSpPr>
          <p:cNvPr id="184" name="—Thank You"/>
          <p:cNvSpPr txBox="1"/>
          <p:nvPr/>
        </p:nvSpPr>
        <p:spPr>
          <a:xfrm>
            <a:off x="16565415" y="9328318"/>
            <a:ext cx="4084316" cy="18201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effectLst/>
                <a:latin typeface="Times New Roman"/>
                <a:ea typeface="Times New Roman"/>
                <a:cs typeface="Times New Roman"/>
                <a:sym typeface="Times New Roman"/>
              </a:defRPr>
            </a:pPr>
            <a:r>
              <a:t>—Thank You</a:t>
            </a:r>
          </a:p>
          <a:p>
            <a:pPr>
              <a:defRPr>
                <a:latin typeface="Helvetica Neue Light"/>
                <a:ea typeface="Helvetica Neue Light"/>
                <a:cs typeface="Helvetica Neue Light"/>
                <a:sym typeface="Helvetica Neue Light"/>
              </a:defRPr>
            </a:pPr>
            <a:r>
              <a:t>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24" name="Introduction"/>
          <p:cNvSpPr txBox="1"/>
          <p:nvPr/>
        </p:nvSpPr>
        <p:spPr>
          <a:xfrm>
            <a:off x="1426396" y="1038358"/>
            <a:ext cx="4801271" cy="10682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800" u="sng">
                <a:solidFill>
                  <a:srgbClr val="7DCB26"/>
                </a:solidFill>
                <a:latin typeface="Times New Roman"/>
                <a:ea typeface="Times New Roman"/>
                <a:cs typeface="Times New Roman"/>
                <a:sym typeface="Times New Roman"/>
              </a:defRPr>
            </a:lvl1pPr>
          </a:lstStyle>
          <a:p>
            <a:pPr>
              <a:defRPr>
                <a:effectLst/>
              </a:defRPr>
            </a:pPr>
            <a:r>
              <a:t>Introduction</a:t>
            </a:r>
          </a:p>
        </p:txBody>
      </p:sp>
      <p:sp>
        <p:nvSpPr>
          <p:cNvPr id="125" name="The present invention relates to field of electronics and communication, more particularly a low cost wearable health monitoring device which can be used for keep an eye on the vital information of aged or disabled person and simultaneously communicate t"/>
          <p:cNvSpPr txBox="1"/>
          <p:nvPr/>
        </p:nvSpPr>
        <p:spPr>
          <a:xfrm>
            <a:off x="1352967" y="3077406"/>
            <a:ext cx="19155000" cy="86512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457200">
              <a:lnSpc>
                <a:spcPct val="110000"/>
              </a:lnSpc>
              <a:defRPr sz="3700">
                <a:solidFill>
                  <a:srgbClr val="000000"/>
                </a:solidFill>
                <a:effectLst/>
                <a:latin typeface="Times Roman"/>
                <a:ea typeface="Times Roman"/>
                <a:cs typeface="Times Roman"/>
                <a:sym typeface="Times Roman"/>
              </a:defRPr>
            </a:pPr>
            <a:r>
              <a:t>The present invention relates to field of electronics and communication, more particularly a low cost wearable health monitoring device which can be used for keep an eye on the vital information of aged or disabled person and simultaneously communicate the doctor in case of an emergency situation occurs.</a:t>
            </a:r>
          </a:p>
          <a:p>
            <a:pPr algn="just" defTabSz="457200">
              <a:lnSpc>
                <a:spcPct val="110000"/>
              </a:lnSpc>
              <a:defRPr sz="3700">
                <a:solidFill>
                  <a:srgbClr val="000000"/>
                </a:solidFill>
                <a:effectLst/>
                <a:latin typeface="Times Roman"/>
                <a:ea typeface="Times Roman"/>
                <a:cs typeface="Times Roman"/>
                <a:sym typeface="Times Roman"/>
              </a:defRPr>
            </a:pPr>
            <a:r>
              <a:t>          The present invention provides a Low-Cost Wearable Health Monitoring Device comprising plurality of sensors to measure the vital information of a aged and disabled person; a module consisting pre-programmed controller which store the normal vital parameter to be, during disability or ageing and based on comparison generating an alert signal which is transmitted through a transmitter to ambulance, doctor and family member; a communication device adapted for continuous establishment of network with the data storing means where the vital information gets stored; and output means from where the family member and doctor can access the information. The system has an advantage of creating proper data base of disable person and is cost-efficient and reliable.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27" name="Introduction"/>
          <p:cNvSpPr txBox="1"/>
          <p:nvPr/>
        </p:nvSpPr>
        <p:spPr>
          <a:xfrm>
            <a:off x="737716" y="1133147"/>
            <a:ext cx="7221290" cy="10682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800" u="sng">
                <a:solidFill>
                  <a:srgbClr val="7DCB26"/>
                </a:solidFill>
                <a:latin typeface="Times New Roman"/>
                <a:ea typeface="Times New Roman"/>
                <a:cs typeface="Times New Roman"/>
                <a:sym typeface="Times New Roman"/>
              </a:defRPr>
            </a:lvl1pPr>
          </a:lstStyle>
          <a:p>
            <a:pPr>
              <a:defRPr>
                <a:effectLst/>
              </a:defRPr>
            </a:pPr>
            <a:r>
              <a:t>Problem Statement</a:t>
            </a:r>
          </a:p>
        </p:txBody>
      </p:sp>
      <p:sp>
        <p:nvSpPr>
          <p:cNvPr id="128" name="There are many problems faced by old people in the later stages of life regarding health whether they are serious or not.…"/>
          <p:cNvSpPr txBox="1"/>
          <p:nvPr/>
        </p:nvSpPr>
        <p:spPr>
          <a:xfrm>
            <a:off x="736029" y="2480096"/>
            <a:ext cx="21990761" cy="98336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57354" indent="-657354" algn="l">
              <a:spcBef>
                <a:spcPts val="5100"/>
              </a:spcBef>
              <a:buClr>
                <a:srgbClr val="D16349"/>
              </a:buClr>
              <a:buSzPct val="85000"/>
              <a:buChar char="●"/>
              <a:defRPr sz="4000">
                <a:solidFill>
                  <a:srgbClr val="000000"/>
                </a:solidFill>
                <a:effectLst/>
                <a:latin typeface="Times New Roman"/>
                <a:ea typeface="Times New Roman"/>
                <a:cs typeface="Times New Roman"/>
                <a:sym typeface="Times New Roman"/>
              </a:defRPr>
            </a:pPr>
            <a:r>
              <a:t>There are many problems faced by old people in the later stages of life regarding health whether they are serious or not. </a:t>
            </a:r>
          </a:p>
          <a:p>
            <a:pPr marL="657354" indent="-657354" algn="l">
              <a:spcBef>
                <a:spcPts val="5100"/>
              </a:spcBef>
              <a:buClr>
                <a:srgbClr val="D16349"/>
              </a:buClr>
              <a:buSzPct val="85000"/>
              <a:buChar char="●"/>
              <a:defRPr sz="4000">
                <a:solidFill>
                  <a:srgbClr val="000000"/>
                </a:solidFill>
                <a:effectLst/>
                <a:latin typeface="Times New Roman"/>
                <a:ea typeface="Times New Roman"/>
                <a:cs typeface="Times New Roman"/>
                <a:sym typeface="Times New Roman"/>
              </a:defRPr>
            </a:pPr>
            <a:r>
              <a:t>The main focus of these project is to keep a check/surveillance on the health of old people 24*7 hours as it is hard for them to have health check ups in a regular interval and also for others to always keep a check on the health conditions which may lead to major health problems in the future and proof injurious to their health and life.</a:t>
            </a:r>
          </a:p>
          <a:p>
            <a:pPr marL="657354" indent="-657354" algn="l">
              <a:spcBef>
                <a:spcPts val="5100"/>
              </a:spcBef>
              <a:buClr>
                <a:srgbClr val="D16349"/>
              </a:buClr>
              <a:buSzPct val="85000"/>
              <a:buChar char="●"/>
              <a:defRPr sz="4000">
                <a:solidFill>
                  <a:srgbClr val="000000"/>
                </a:solidFill>
                <a:effectLst/>
                <a:latin typeface="Times New Roman"/>
                <a:ea typeface="Times New Roman"/>
                <a:cs typeface="Times New Roman"/>
                <a:sym typeface="Times New Roman"/>
              </a:defRPr>
            </a:pPr>
            <a:r>
              <a:t>This will lead to a decrease in the death rate in the aged person.</a:t>
            </a:r>
          </a:p>
          <a:p>
            <a:pPr marL="657354" indent="-657354" algn="l">
              <a:spcBef>
                <a:spcPts val="5100"/>
              </a:spcBef>
              <a:buClr>
                <a:srgbClr val="D16349"/>
              </a:buClr>
              <a:buSzPct val="85000"/>
              <a:buChar char="●"/>
              <a:defRPr sz="4000">
                <a:solidFill>
                  <a:srgbClr val="000000"/>
                </a:solidFill>
                <a:effectLst/>
                <a:latin typeface="Times New Roman"/>
                <a:ea typeface="Times New Roman"/>
                <a:cs typeface="Times New Roman"/>
                <a:sym typeface="Times New Roman"/>
              </a:defRPr>
            </a:pPr>
            <a:r>
              <a:t>This project will solve all these major problems that are faced by aged person and this will be very beneficial for both the person and the doctor as person doesn’t have to go for routine checkup but whenever there is requirement our project will notify both the person and the doctor. </a:t>
            </a:r>
          </a:p>
          <a:p>
            <a:pPr marL="657354" indent="-657354" algn="l">
              <a:spcBef>
                <a:spcPts val="5100"/>
              </a:spcBef>
              <a:buClr>
                <a:srgbClr val="D16349"/>
              </a:buClr>
              <a:buSzPct val="85000"/>
              <a:buChar char="●"/>
              <a:defRPr sz="4000">
                <a:solidFill>
                  <a:srgbClr val="000000"/>
                </a:solidFill>
                <a:effectLst/>
                <a:latin typeface="Times New Roman"/>
                <a:ea typeface="Times New Roman"/>
                <a:cs typeface="Times New Roman"/>
                <a:sym typeface="Times New Roman"/>
              </a:defRPr>
            </a:pPr>
            <a:r>
              <a:t>As this device is going to be reusable i.e. this device can be used multiple times. Hence, this wearable health monitoring device for pregnant women can be easily affordable by anyone.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30" name="Solution"/>
          <p:cNvSpPr txBox="1"/>
          <p:nvPr/>
        </p:nvSpPr>
        <p:spPr>
          <a:xfrm>
            <a:off x="713276" y="798668"/>
            <a:ext cx="3276589" cy="10798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7000" u="sng">
                <a:solidFill>
                  <a:srgbClr val="7DCB26"/>
                </a:solidFill>
                <a:latin typeface="Times New Roman"/>
                <a:ea typeface="Times New Roman"/>
                <a:cs typeface="Times New Roman"/>
                <a:sym typeface="Times New Roman"/>
              </a:defRPr>
            </a:lvl1pPr>
          </a:lstStyle>
          <a:p>
            <a:pPr>
              <a:defRPr>
                <a:effectLst/>
              </a:defRPr>
            </a:pPr>
            <a:r>
              <a:t>Solution</a:t>
            </a:r>
          </a:p>
        </p:txBody>
      </p:sp>
      <p:sp>
        <p:nvSpPr>
          <p:cNvPr id="131" name="IOT device is fixed on the safety jacket .This smart jacket is fixed with 9 useful sensors for monitoring the health of the aged person.…"/>
          <p:cNvSpPr txBox="1"/>
          <p:nvPr/>
        </p:nvSpPr>
        <p:spPr>
          <a:xfrm>
            <a:off x="77344" y="2864100"/>
            <a:ext cx="24229312" cy="84777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736600" indent="-736600" algn="l">
              <a:spcBef>
                <a:spcPts val="4200"/>
              </a:spcBef>
              <a:buClr>
                <a:srgbClr val="FFA963"/>
              </a:buClr>
              <a:buSzPct val="75000"/>
              <a:buChar char="•"/>
              <a:defRPr>
                <a:solidFill>
                  <a:srgbClr val="000000"/>
                </a:solidFill>
                <a:effectLst/>
                <a:latin typeface="Times New Roman"/>
                <a:ea typeface="Times New Roman"/>
                <a:cs typeface="Times New Roman"/>
                <a:sym typeface="Times New Roman"/>
              </a:defRPr>
            </a:pPr>
            <a:r>
              <a:t>IOT device is fixed on the safety jacket .This smart jacket is fixed with 9 useful sensors for monitoring the health of the aged person.</a:t>
            </a:r>
          </a:p>
          <a:p>
            <a:pPr marL="736600" indent="-736600" algn="l">
              <a:spcBef>
                <a:spcPts val="4200"/>
              </a:spcBef>
              <a:buClr>
                <a:srgbClr val="FFA963"/>
              </a:buClr>
              <a:buSzPct val="75000"/>
              <a:buChar char="•"/>
              <a:defRPr>
                <a:solidFill>
                  <a:srgbClr val="000000"/>
                </a:solidFill>
                <a:effectLst/>
                <a:latin typeface="Times New Roman"/>
                <a:ea typeface="Times New Roman"/>
                <a:cs typeface="Times New Roman"/>
                <a:sym typeface="Times New Roman"/>
              </a:defRPr>
            </a:pPr>
            <a:r>
              <a:t>These sensors are connected across network through Wi-Fi under IEEE standard 802.11 b/g/n makes more relevant and valuable ever than before.</a:t>
            </a:r>
          </a:p>
          <a:p>
            <a:pPr marL="736600" indent="-736600" algn="l">
              <a:spcBef>
                <a:spcPts val="4200"/>
              </a:spcBef>
              <a:buClr>
                <a:srgbClr val="FFA963"/>
              </a:buClr>
              <a:buSzPct val="75000"/>
              <a:buChar char="•"/>
              <a:defRPr>
                <a:solidFill>
                  <a:srgbClr val="000000"/>
                </a:solidFill>
                <a:effectLst/>
                <a:latin typeface="Times New Roman"/>
                <a:ea typeface="Times New Roman"/>
                <a:cs typeface="Times New Roman"/>
                <a:sym typeface="Times New Roman"/>
              </a:defRPr>
            </a:pPr>
            <a:r>
              <a:t>By turning sensor information into actions, real time data of person health can be monitored and controlled remotely from anywhere.</a:t>
            </a:r>
          </a:p>
          <a:p>
            <a:pPr marL="736600" indent="-736600" algn="l">
              <a:spcBef>
                <a:spcPts val="4200"/>
              </a:spcBef>
              <a:buClr>
                <a:srgbClr val="FFA963"/>
              </a:buClr>
              <a:buSzPct val="75000"/>
              <a:buChar char="•"/>
              <a:defRPr>
                <a:solidFill>
                  <a:srgbClr val="000000"/>
                </a:solidFill>
                <a:effectLst/>
                <a:latin typeface="Times New Roman"/>
                <a:ea typeface="Times New Roman"/>
                <a:cs typeface="Times New Roman"/>
                <a:sym typeface="Times New Roman"/>
              </a:defRPr>
            </a:pPr>
            <a:r>
              <a:t>The information can be monitored through an ISO android app and personal computers remotely.</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33" name="Needs"/>
          <p:cNvSpPr txBox="1"/>
          <p:nvPr/>
        </p:nvSpPr>
        <p:spPr>
          <a:xfrm>
            <a:off x="1529198" y="1817935"/>
            <a:ext cx="2223598" cy="1019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500" u="sng">
                <a:solidFill>
                  <a:srgbClr val="7DCB26"/>
                </a:solidFill>
                <a:latin typeface="Times New Roman"/>
                <a:ea typeface="Times New Roman"/>
                <a:cs typeface="Times New Roman"/>
                <a:sym typeface="Times New Roman"/>
              </a:defRPr>
            </a:lvl1pPr>
          </a:lstStyle>
          <a:p>
            <a:pPr>
              <a:defRPr>
                <a:effectLst/>
              </a:defRPr>
            </a:pPr>
            <a:r>
              <a:t>Needs</a:t>
            </a:r>
          </a:p>
        </p:txBody>
      </p:sp>
      <p:sp>
        <p:nvSpPr>
          <p:cNvPr id="134" name="Goals"/>
          <p:cNvSpPr txBox="1"/>
          <p:nvPr/>
        </p:nvSpPr>
        <p:spPr>
          <a:xfrm>
            <a:off x="13410091" y="1548421"/>
            <a:ext cx="2194602" cy="10433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700" u="sng">
                <a:solidFill>
                  <a:srgbClr val="7DCB26"/>
                </a:solidFill>
                <a:latin typeface="Times New Roman"/>
                <a:ea typeface="Times New Roman"/>
                <a:cs typeface="Times New Roman"/>
                <a:sym typeface="Times New Roman"/>
              </a:defRPr>
            </a:lvl1pPr>
          </a:lstStyle>
          <a:p>
            <a:pPr>
              <a:defRPr>
                <a:effectLst/>
              </a:defRPr>
            </a:pPr>
            <a:r>
              <a:t>Goals</a:t>
            </a:r>
          </a:p>
        </p:txBody>
      </p:sp>
      <p:sp>
        <p:nvSpPr>
          <p:cNvPr id="135" name="Wearing smart safety jacket is necessary…"/>
          <p:cNvSpPr txBox="1"/>
          <p:nvPr/>
        </p:nvSpPr>
        <p:spPr>
          <a:xfrm>
            <a:off x="911100" y="3505987"/>
            <a:ext cx="10831160" cy="67040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Clr>
                <a:srgbClr val="FFB758"/>
              </a:buClr>
              <a:buSzPct val="100000"/>
              <a:buChar char="•"/>
              <a:defRPr sz="5000">
                <a:solidFill>
                  <a:srgbClr val="000000"/>
                </a:solidFill>
                <a:effectLst/>
                <a:latin typeface="Times New Roman"/>
                <a:ea typeface="Times New Roman"/>
                <a:cs typeface="Times New Roman"/>
                <a:sym typeface="Times New Roman"/>
              </a:defRPr>
            </a:pPr>
            <a:r>
              <a:t> Wearing smart safety jacket is necessary</a:t>
            </a:r>
          </a:p>
          <a:p>
            <a:pPr marL="228600" indent="-228600" algn="l">
              <a:buClr>
                <a:srgbClr val="FFB758"/>
              </a:buClr>
              <a:buSzPct val="100000"/>
              <a:buChar char="•"/>
              <a:defRPr sz="5000">
                <a:solidFill>
                  <a:srgbClr val="000000"/>
                </a:solidFill>
                <a:effectLst/>
                <a:latin typeface="Times New Roman"/>
                <a:ea typeface="Times New Roman"/>
                <a:cs typeface="Times New Roman"/>
                <a:sym typeface="Times New Roman"/>
              </a:defRPr>
            </a:pPr>
            <a:r>
              <a:t>The person should be remotely monitored and traced continuously for safety</a:t>
            </a:r>
          </a:p>
          <a:p>
            <a:pPr marL="228600" indent="-228600" algn="l">
              <a:buClr>
                <a:srgbClr val="FFB758"/>
              </a:buClr>
              <a:buSzPct val="100000"/>
              <a:buChar char="•"/>
              <a:defRPr sz="5000">
                <a:solidFill>
                  <a:srgbClr val="000000"/>
                </a:solidFill>
                <a:effectLst/>
                <a:latin typeface="Times New Roman"/>
                <a:ea typeface="Times New Roman"/>
                <a:cs typeface="Times New Roman"/>
                <a:sym typeface="Times New Roman"/>
              </a:defRPr>
            </a:pPr>
            <a:r>
              <a:t> Free from Health Hazards</a:t>
            </a:r>
          </a:p>
          <a:p>
            <a:pPr marL="228600" indent="-228600" algn="l">
              <a:buClr>
                <a:srgbClr val="FFB758"/>
              </a:buClr>
              <a:buSzPct val="100000"/>
              <a:buChar char="•"/>
              <a:defRPr sz="5000">
                <a:solidFill>
                  <a:srgbClr val="000000"/>
                </a:solidFill>
                <a:effectLst/>
                <a:latin typeface="Times New Roman"/>
                <a:ea typeface="Times New Roman"/>
                <a:cs typeface="Times New Roman"/>
                <a:sym typeface="Times New Roman"/>
              </a:defRPr>
            </a:pPr>
            <a:r>
              <a:t>Best Communication technology</a:t>
            </a:r>
          </a:p>
          <a:p>
            <a:pPr marL="228600" indent="-228600" algn="l">
              <a:buClr>
                <a:srgbClr val="FFB758"/>
              </a:buClr>
              <a:buSzPct val="100000"/>
              <a:buChar char="•"/>
              <a:defRPr sz="5000">
                <a:solidFill>
                  <a:srgbClr val="000000"/>
                </a:solidFill>
                <a:effectLst/>
                <a:latin typeface="Times New Roman"/>
                <a:ea typeface="Times New Roman"/>
                <a:cs typeface="Times New Roman"/>
                <a:sym typeface="Times New Roman"/>
              </a:defRPr>
            </a:pPr>
            <a:r>
              <a:t>Only those who are wearing the smart safety jacket should be allowed at the site.</a:t>
            </a:r>
          </a:p>
        </p:txBody>
      </p:sp>
      <p:sp>
        <p:nvSpPr>
          <p:cNvPr id="136" name="By trapping real time data and allow adjustments to be made before anything can go wrong.…"/>
          <p:cNvSpPr txBox="1"/>
          <p:nvPr/>
        </p:nvSpPr>
        <p:spPr>
          <a:xfrm>
            <a:off x="12798358" y="3117557"/>
            <a:ext cx="11473716" cy="74808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Clr>
                <a:srgbClr val="F3CC3C"/>
              </a:buClr>
              <a:buSzPct val="100000"/>
              <a:buChar char="•"/>
              <a:defRPr sz="4600">
                <a:solidFill>
                  <a:srgbClr val="000000"/>
                </a:solidFill>
                <a:effectLst/>
                <a:latin typeface="Times New Roman"/>
                <a:ea typeface="Times New Roman"/>
                <a:cs typeface="Times New Roman"/>
                <a:sym typeface="Times New Roman"/>
              </a:defRPr>
            </a:pPr>
            <a:r>
              <a:t>By trapping real time data and allow adjustments to be made before anything can go wrong.</a:t>
            </a:r>
          </a:p>
          <a:p>
            <a:pPr marL="228600" indent="-228600" algn="l">
              <a:buClr>
                <a:srgbClr val="F3CC3C"/>
              </a:buClr>
              <a:buSzPct val="100000"/>
              <a:buChar char="•"/>
              <a:defRPr sz="4600">
                <a:solidFill>
                  <a:srgbClr val="000000"/>
                </a:solidFill>
                <a:effectLst/>
                <a:latin typeface="Times New Roman"/>
                <a:ea typeface="Times New Roman"/>
                <a:cs typeface="Times New Roman"/>
                <a:sym typeface="Times New Roman"/>
              </a:defRPr>
            </a:pPr>
            <a:r>
              <a:t> Reduce the risk associated with every step of the mining process.</a:t>
            </a:r>
          </a:p>
          <a:p>
            <a:pPr marL="228600" indent="-228600" algn="l">
              <a:buClr>
                <a:srgbClr val="F3CC3C"/>
              </a:buClr>
              <a:buSzPct val="100000"/>
              <a:buChar char="•"/>
              <a:defRPr sz="4600">
                <a:solidFill>
                  <a:srgbClr val="000000"/>
                </a:solidFill>
                <a:effectLst/>
                <a:latin typeface="Times New Roman"/>
                <a:ea typeface="Times New Roman"/>
                <a:cs typeface="Times New Roman"/>
                <a:sym typeface="Times New Roman"/>
              </a:defRPr>
            </a:pPr>
            <a:r>
              <a:t>Monitor each and every miners in mining environment by providing Smart Safety Jacket for each miners.</a:t>
            </a:r>
          </a:p>
          <a:p>
            <a:pPr marL="228600" indent="-228600" algn="l">
              <a:buClr>
                <a:srgbClr val="F3CC3C"/>
              </a:buClr>
              <a:buSzPct val="100000"/>
              <a:buChar char="•"/>
              <a:defRPr sz="4600">
                <a:solidFill>
                  <a:srgbClr val="000000"/>
                </a:solidFill>
                <a:effectLst/>
                <a:latin typeface="Times New Roman"/>
                <a:ea typeface="Times New Roman"/>
                <a:cs typeface="Times New Roman"/>
                <a:sym typeface="Times New Roman"/>
              </a:defRPr>
            </a:pPr>
            <a:r>
              <a:t> To alert miners in case of hazards.</a:t>
            </a:r>
          </a:p>
          <a:p>
            <a:pPr marL="228600" indent="-228600" algn="l">
              <a:buClr>
                <a:srgbClr val="F3CC3C"/>
              </a:buClr>
              <a:buSzPct val="100000"/>
              <a:buChar char="•"/>
              <a:defRPr sz="4600">
                <a:solidFill>
                  <a:srgbClr val="000000"/>
                </a:solidFill>
                <a:effectLst/>
                <a:latin typeface="Times New Roman"/>
                <a:ea typeface="Times New Roman"/>
                <a:cs typeface="Times New Roman"/>
                <a:sym typeface="Times New Roman"/>
              </a:defRPr>
            </a:pPr>
            <a:r>
              <a:t> Work in a safety, comfort and efficient environment.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38" name="Sensor.jpg" descr="Sensor.jpg"/>
          <p:cNvPicPr>
            <a:picLocks noChangeAspect="1"/>
          </p:cNvPicPr>
          <p:nvPr/>
        </p:nvPicPr>
        <p:blipFill>
          <a:blip r:embed="rId2">
            <a:extLst/>
          </a:blip>
          <a:stretch>
            <a:fillRect/>
          </a:stretch>
        </p:blipFill>
        <p:spPr>
          <a:xfrm>
            <a:off x="713314" y="436138"/>
            <a:ext cx="22957373" cy="1291352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40" name="Jakcer.jpg" descr="Jakcer.jpg"/>
          <p:cNvPicPr>
            <a:picLocks noChangeAspect="1"/>
          </p:cNvPicPr>
          <p:nvPr/>
        </p:nvPicPr>
        <p:blipFill>
          <a:blip r:embed="rId2">
            <a:extLst/>
          </a:blip>
          <a:stretch>
            <a:fillRect/>
          </a:stretch>
        </p:blipFill>
        <p:spPr>
          <a:xfrm>
            <a:off x="1086386" y="611092"/>
            <a:ext cx="22211227" cy="1249381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graphicFrame>
        <p:nvGraphicFramePr>
          <p:cNvPr id="142" name="Table"/>
          <p:cNvGraphicFramePr/>
          <p:nvPr/>
        </p:nvGraphicFramePr>
        <p:xfrm>
          <a:off x="1304369" y="1583504"/>
          <a:ext cx="21437602" cy="10999577"/>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7145867"/>
                <a:gridCol w="7145867"/>
                <a:gridCol w="7145867"/>
              </a:tblGrid>
              <a:tr h="937054">
                <a:tc>
                  <a:txBody>
                    <a:bodyPr/>
                    <a:lstStyle/>
                    <a:p>
                      <a:pPr algn="ctr">
                        <a:defRPr>
                          <a:solidFill>
                            <a:srgbClr val="000000"/>
                          </a:solidFill>
                        </a:defRPr>
                      </a:pPr>
                      <a:r>
                        <a:rPr sz="6300">
                          <a:solidFill>
                            <a:srgbClr val="FFFFFF"/>
                          </a:solidFill>
                          <a:effectLst>
                            <a:outerShdw sx="100000" sy="100000" kx="0" ky="0" algn="b" rotWithShape="0" blurRad="50800" dist="38100" dir="5400000">
                              <a:srgbClr val="000000"/>
                            </a:outerShdw>
                          </a:effectLst>
                          <a:latin typeface="Calibri"/>
                          <a:ea typeface="Calibri"/>
                          <a:cs typeface="Calibri"/>
                          <a:sym typeface="Calibri"/>
                        </a:rPr>
                        <a:t>Sensor Name</a:t>
                      </a:r>
                    </a:p>
                  </a:txBody>
                  <a:tcPr marL="50800" marR="50800" marT="50800" marB="50800" anchor="ctr" anchorCtr="0" horzOverflow="overflow">
                    <a:lnL w="12700">
                      <a:miter lim="400000"/>
                    </a:lnL>
                  </a:tcPr>
                </a:tc>
                <a:tc>
                  <a:txBody>
                    <a:bodyPr/>
                    <a:lstStyle/>
                    <a:p>
                      <a:pPr algn="ctr">
                        <a:defRPr>
                          <a:solidFill>
                            <a:srgbClr val="000000"/>
                          </a:solidFill>
                        </a:defRPr>
                      </a:pPr>
                      <a:r>
                        <a:rPr sz="5800">
                          <a:solidFill>
                            <a:srgbClr val="FFFFFF"/>
                          </a:solidFill>
                          <a:effectLst>
                            <a:outerShdw sx="100000" sy="100000" kx="0" ky="0" algn="b" rotWithShape="0" blurRad="50800" dist="38100" dir="5400000">
                              <a:srgbClr val="000000"/>
                            </a:outerShdw>
                          </a:effectLst>
                        </a:rPr>
                        <a:t>Sensor Images</a:t>
                      </a:r>
                    </a:p>
                  </a:txBody>
                  <a:tcPr marL="50800" marR="50800" marT="50800" marB="50800" anchor="ctr" anchorCtr="0" horzOverflow="overflow"/>
                </a:tc>
                <a:tc>
                  <a:txBody>
                    <a:bodyPr/>
                    <a:lstStyle/>
                    <a:p>
                      <a:pPr algn="ctr">
                        <a:defRPr>
                          <a:solidFill>
                            <a:srgbClr val="000000"/>
                          </a:solidFill>
                        </a:defRPr>
                      </a:pPr>
                      <a:r>
                        <a:rPr sz="6200">
                          <a:solidFill>
                            <a:srgbClr val="FFFFFF"/>
                          </a:solidFill>
                          <a:effectLst>
                            <a:outerShdw sx="100000" sy="100000" kx="0" ky="0" algn="b" rotWithShape="0" blurRad="50800" dist="38100" dir="5400000">
                              <a:srgbClr val="000000"/>
                            </a:outerShdw>
                          </a:effectLst>
                          <a:latin typeface="Calibri"/>
                          <a:ea typeface="Calibri"/>
                          <a:cs typeface="Calibri"/>
                          <a:sym typeface="Calibri"/>
                        </a:rPr>
                        <a:t>Specifications/Cost</a:t>
                      </a:r>
                    </a:p>
                  </a:txBody>
                  <a:tcPr marL="50800" marR="50800" marT="50800" marB="50800" anchor="ctr" anchorCtr="0" horzOverflow="overflow">
                    <a:lnR w="12700">
                      <a:miter lim="400000"/>
                    </a:lnR>
                  </a:tcPr>
                </a:tc>
              </a:tr>
              <a:tr h="1294476">
                <a:tc>
                  <a:txBody>
                    <a:bodyPr/>
                    <a:lstStyle/>
                    <a:p>
                      <a:pPr algn="ctr">
                        <a:spcBef>
                          <a:spcPts val="5100"/>
                        </a:spcBef>
                        <a:defRPr>
                          <a:solidFill>
                            <a:srgbClr val="000000"/>
                          </a:solidFill>
                        </a:defRPr>
                      </a:pPr>
                      <a:r>
                        <a:rPr sz="4800">
                          <a:solidFill>
                            <a:srgbClr val="FFFFFF"/>
                          </a:solidFill>
                          <a:effectLst>
                            <a:outerShdw sx="100000" sy="100000" kx="0" ky="0" algn="b" rotWithShape="0" blurRad="50800" dist="38100" dir="5400000">
                              <a:srgbClr val="000000"/>
                            </a:outerShdw>
                          </a:effectLst>
                        </a:rPr>
                        <a:t>Heart Rate Sensor</a:t>
                      </a:r>
                    </a:p>
                  </a:txBody>
                  <a:tcPr marL="50800" marR="50800" marT="50800" marB="50800" anchor="ctr" anchorCtr="0" horzOverflow="overflow">
                    <a:lnL w="12700">
                      <a:miter lim="400000"/>
                    </a:lnL>
                  </a:tcPr>
                </a:tc>
                <a:tc>
                  <a:txBody>
                    <a:bodyPr/>
                    <a:lstStyle/>
                    <a:p>
                      <a:pPr algn="ctr" defTabSz="914400">
                        <a:tabLst>
                          <a:tab pos="1638300" algn="l"/>
                        </a:tabLst>
                        <a:defRPr>
                          <a:solidFill>
                            <a:srgbClr val="000000"/>
                          </a:solidFill>
                        </a:defRPr>
                      </a:pPr>
                      <a:r>
                        <a:rPr sz="4200">
                          <a:solidFill>
                            <a:srgbClr val="FFFFFF"/>
                          </a:solidFill>
                          <a:effectLst>
                            <a:outerShdw sx="100000" sy="100000" kx="0" ky="0" algn="b" rotWithShape="0" blurRad="38100" dist="63500" dir="5400000">
                              <a:srgbClr val="000000">
                                <a:alpha val="48275"/>
                              </a:srgbClr>
                            </a:outerShdw>
                          </a:effectLst>
                        </a:rPr>
                        <a:t> </a:t>
                      </a:r>
                    </a:p>
                  </a:txBody>
                  <a:tcPr marL="50800" marR="50800" marT="50800" marB="50800" anchor="ctr" anchorCtr="0" horzOverflow="overflow">
                    <a:blipFill rotWithShape="1">
                      <a:blip r:embed="rId2"/>
                      <a:srcRect l="0" t="0" r="0" b="0"/>
                      <a:stretch>
                        <a:fillRect/>
                      </a:stretch>
                    </a:blipFill>
                  </a:tcPr>
                </a:tc>
                <a:tc>
                  <a:txBody>
                    <a:bodyPr/>
                    <a:lstStyle/>
                    <a:p>
                      <a:pPr algn="ctr">
                        <a:defRPr sz="3800" u="sng">
                          <a:solidFill>
                            <a:srgbClr val="0000FF"/>
                          </a:solidFill>
                          <a:effectLst>
                            <a:outerShdw sx="100000" sy="100000" kx="0" ky="0" algn="b" rotWithShape="0" blurRad="50800" dist="38100" dir="5400000">
                              <a:srgbClr val="000000"/>
                            </a:outerShdw>
                          </a:effectLst>
                          <a:uFill>
                            <a:solidFill>
                              <a:srgbClr val="0000FF"/>
                            </a:solidFill>
                          </a:uFill>
                        </a:defRPr>
                      </a:pPr>
                      <a:r>
                        <a:rPr>
                          <a:hlinkClick r:id="rId3" invalidUrl="" action="" tgtFrame="" tooltip="" history="1" highlightClick="0" endSnd="0"/>
                        </a:rPr>
                        <a:t>Heart Rate Sensor</a:t>
                      </a:r>
                      <a:r>
                        <a:rPr u="none">
                          <a:solidFill>
                            <a:srgbClr val="FFFFFF"/>
                          </a:solidFill>
                          <a:uFillTx/>
                        </a:rPr>
                        <a:t> </a:t>
                      </a:r>
                    </a:p>
                    <a:p>
                      <a:pPr algn="ctr">
                        <a:defRPr sz="3800">
                          <a:effectLst>
                            <a:outerShdw sx="100000" sy="100000" kx="0" ky="0" algn="b" rotWithShape="0" blurRad="50800" dist="38100" dir="5400000">
                              <a:srgbClr val="000000"/>
                            </a:outerShdw>
                          </a:effectLst>
                        </a:defRPr>
                      </a:pPr>
                      <a:r>
                        <a:t>Cost: - Rs 230.00</a:t>
                      </a:r>
                    </a:p>
                  </a:txBody>
                  <a:tcPr marL="50800" marR="50800" marT="50800" marB="50800" anchor="ctr" anchorCtr="0" horzOverflow="overflow">
                    <a:lnR w="12700">
                      <a:miter lim="400000"/>
                    </a:lnR>
                  </a:tcPr>
                </a:tc>
              </a:tr>
              <a:tr h="1337415">
                <a:tc>
                  <a:txBody>
                    <a:bodyPr/>
                    <a:lstStyle/>
                    <a:p>
                      <a:pPr algn="ctr" defTabSz="914400">
                        <a:tabLst>
                          <a:tab pos="1638300" algn="l"/>
                        </a:tabLst>
                        <a:defRPr>
                          <a:solidFill>
                            <a:srgbClr val="000000"/>
                          </a:solidFill>
                        </a:defRPr>
                      </a:pPr>
                      <a:r>
                        <a:rPr sz="4200">
                          <a:solidFill>
                            <a:srgbClr val="FFFFFF"/>
                          </a:solidFill>
                          <a:effectLst>
                            <a:outerShdw sx="100000" sy="100000" kx="0" ky="0" algn="b" rotWithShape="0" blurRad="38100" dist="63500" dir="5400000">
                              <a:srgbClr val="000000">
                                <a:alpha val="48275"/>
                              </a:srgbClr>
                            </a:outerShdw>
                          </a:effectLst>
                        </a:rPr>
                        <a:t>GSR Sensor</a:t>
                      </a:r>
                    </a:p>
                  </a:txBody>
                  <a:tcPr marL="50800" marR="50800" marT="50800" marB="50800" anchor="ctr" anchorCtr="0" horzOverflow="overflow">
                    <a:lnL w="12700">
                      <a:miter lim="400000"/>
                    </a:lnL>
                  </a:tcPr>
                </a:tc>
                <a:tc>
                  <a:txBody>
                    <a:bodyPr/>
                    <a:lstStyle/>
                    <a:p>
                      <a:pPr algn="ctr" defTabSz="914400">
                        <a:tabLst>
                          <a:tab pos="1638300" algn="l"/>
                        </a:tabLst>
                        <a:defRPr sz="4200">
                          <a:effectLst>
                            <a:outerShdw sx="100000" sy="100000" kx="0" ky="0" algn="b" rotWithShape="0" blurRad="38100" dist="63500" dir="5400000">
                              <a:srgbClr val="000000">
                                <a:alpha val="48275"/>
                              </a:srgbClr>
                            </a:outerShdw>
                          </a:effectLst>
                        </a:defRPr>
                      </a:pPr>
                    </a:p>
                  </a:txBody>
                  <a:tcPr marL="50800" marR="50800" marT="50800" marB="50800" anchor="ctr" anchorCtr="0" horzOverflow="overflow">
                    <a:blipFill rotWithShape="1">
                      <a:blip r:embed="rId4"/>
                      <a:srcRect l="0" t="0" r="0" b="0"/>
                      <a:stretch>
                        <a:fillRect/>
                      </a:stretch>
                    </a:blipFill>
                  </a:tcPr>
                </a:tc>
                <a:tc>
                  <a:txBody>
                    <a:bodyPr/>
                    <a:lstStyle/>
                    <a:p>
                      <a:pPr algn="ctr">
                        <a:defRPr sz="3800" u="sng">
                          <a:solidFill>
                            <a:srgbClr val="0000FF"/>
                          </a:solidFill>
                          <a:effectLst>
                            <a:outerShdw sx="100000" sy="100000" kx="0" ky="0" algn="b" rotWithShape="0" blurRad="50800" dist="38100" dir="5400000">
                              <a:srgbClr val="000000"/>
                            </a:outerShdw>
                          </a:effectLst>
                          <a:uFill>
                            <a:solidFill>
                              <a:srgbClr val="0000FF"/>
                            </a:solidFill>
                          </a:uFill>
                        </a:defRPr>
                      </a:pPr>
                      <a:r>
                        <a:rPr>
                          <a:hlinkClick r:id="rId5" invalidUrl="" action="" tgtFrame="" tooltip="" history="1" highlightClick="0" endSnd="0"/>
                        </a:rPr>
                        <a:t>Sweat Sensor</a:t>
                      </a:r>
                    </a:p>
                    <a:p>
                      <a:pPr algn="ctr">
                        <a:defRPr sz="3800">
                          <a:effectLst>
                            <a:outerShdw sx="100000" sy="100000" kx="0" ky="0" algn="b" rotWithShape="0" blurRad="50800" dist="38100" dir="5400000">
                              <a:srgbClr val="000000"/>
                            </a:outerShdw>
                          </a:effectLst>
                          <a:latin typeface="Calibri"/>
                          <a:ea typeface="Calibri"/>
                          <a:cs typeface="Calibri"/>
                          <a:sym typeface="Calibri"/>
                        </a:defRPr>
                      </a:pPr>
                      <a:r>
                        <a:t>Cost: - Rs 999.00</a:t>
                      </a:r>
                      <a:r>
                        <a:rPr>
                          <a:latin typeface="Helvetica Neue Light"/>
                          <a:ea typeface="Helvetica Neue Light"/>
                          <a:cs typeface="Helvetica Neue Light"/>
                          <a:sym typeface="Helvetica Neue Light"/>
                        </a:rPr>
                        <a:t> </a:t>
                      </a:r>
                    </a:p>
                  </a:txBody>
                  <a:tcPr marL="50800" marR="50800" marT="50800" marB="50800" anchor="ctr" anchorCtr="0" horzOverflow="overflow">
                    <a:lnR w="12700">
                      <a:miter lim="400000"/>
                    </a:lnR>
                  </a:tcPr>
                </a:tc>
              </a:tr>
              <a:tr h="1323558">
                <a:tc>
                  <a:txBody>
                    <a:bodyPr/>
                    <a:lstStyle/>
                    <a:p>
                      <a:pPr algn="ctr" defTabSz="914400">
                        <a:tabLst>
                          <a:tab pos="1638300" algn="l"/>
                        </a:tabLst>
                        <a:defRPr>
                          <a:solidFill>
                            <a:srgbClr val="000000"/>
                          </a:solidFill>
                        </a:defRPr>
                      </a:pPr>
                      <a:r>
                        <a:rPr sz="4200">
                          <a:solidFill>
                            <a:srgbClr val="FFFFFF"/>
                          </a:solidFill>
                          <a:effectLst>
                            <a:outerShdw sx="100000" sy="100000" kx="0" ky="0" algn="b" rotWithShape="0" blurRad="38100" dist="63500" dir="5400000">
                              <a:srgbClr val="000000">
                                <a:alpha val="48275"/>
                              </a:srgbClr>
                            </a:outerShdw>
                          </a:effectLst>
                        </a:rPr>
                        <a:t>MPU-6050</a:t>
                      </a:r>
                    </a:p>
                  </a:txBody>
                  <a:tcPr marL="50800" marR="50800" marT="50800" marB="50800" anchor="ctr" anchorCtr="0" horzOverflow="overflow">
                    <a:lnL w="12700">
                      <a:miter lim="400000"/>
                    </a:lnL>
                  </a:tcPr>
                </a:tc>
                <a:tc>
                  <a:txBody>
                    <a:bodyPr/>
                    <a:lstStyle/>
                    <a:p>
                      <a:pPr algn="ctr" defTabSz="914400">
                        <a:tabLst>
                          <a:tab pos="1638300" algn="l"/>
                        </a:tabLst>
                        <a:defRPr sz="4200">
                          <a:effectLst>
                            <a:outerShdw sx="100000" sy="100000" kx="0" ky="0" algn="b" rotWithShape="0" blurRad="38100" dist="63500" dir="5400000">
                              <a:srgbClr val="000000">
                                <a:alpha val="48275"/>
                              </a:srgbClr>
                            </a:outerShdw>
                          </a:effectLst>
                        </a:defRPr>
                      </a:pPr>
                    </a:p>
                  </a:txBody>
                  <a:tcPr marL="50800" marR="50800" marT="50800" marB="50800" anchor="ctr" anchorCtr="0" horzOverflow="overflow">
                    <a:blipFill rotWithShape="1">
                      <a:blip r:embed="rId6"/>
                      <a:srcRect l="0" t="0" r="0" b="0"/>
                      <a:stretch>
                        <a:fillRect/>
                      </a:stretch>
                    </a:blipFill>
                  </a:tcPr>
                </a:tc>
                <a:tc>
                  <a:txBody>
                    <a:bodyPr/>
                    <a:lstStyle/>
                    <a:p>
                      <a:pPr algn="ctr">
                        <a:defRPr sz="3800" u="sng">
                          <a:solidFill>
                            <a:srgbClr val="0000FF"/>
                          </a:solidFill>
                          <a:effectLst>
                            <a:outerShdw sx="100000" sy="100000" kx="0" ky="0" algn="b" rotWithShape="0" blurRad="50800" dist="38100" dir="5400000">
                              <a:srgbClr val="000000"/>
                            </a:outerShdw>
                          </a:effectLst>
                          <a:uFill>
                            <a:solidFill>
                              <a:srgbClr val="0000FF"/>
                            </a:solidFill>
                          </a:uFill>
                        </a:defRPr>
                      </a:pPr>
                      <a:r>
                        <a:rPr>
                          <a:hlinkClick r:id="rId7" invalidUrl="" action="" tgtFrame="" tooltip="" history="1" highlightClick="0" endSnd="0"/>
                        </a:rPr>
                        <a:t>MPU6050</a:t>
                      </a:r>
                    </a:p>
                    <a:p>
                      <a:pPr algn="ctr">
                        <a:defRPr sz="3800">
                          <a:effectLst>
                            <a:outerShdw sx="100000" sy="100000" kx="0" ky="0" algn="b" rotWithShape="0" blurRad="50800" dist="38100" dir="5400000">
                              <a:srgbClr val="000000"/>
                            </a:outerShdw>
                          </a:effectLst>
                        </a:defRPr>
                      </a:pPr>
                      <a:r>
                        <a:t>Cost: - Rs 115.00</a:t>
                      </a:r>
                    </a:p>
                  </a:txBody>
                  <a:tcPr marL="50800" marR="50800" marT="50800" marB="50800" anchor="ctr" anchorCtr="0" horzOverflow="overflow">
                    <a:lnR w="12700">
                      <a:miter lim="400000"/>
                    </a:lnR>
                  </a:tcPr>
                </a:tc>
              </a:tr>
              <a:tr h="1545373">
                <a:tc>
                  <a:txBody>
                    <a:bodyPr/>
                    <a:lstStyle/>
                    <a:p>
                      <a:pPr algn="ctr" defTabSz="914400">
                        <a:tabLst>
                          <a:tab pos="1638300" algn="l"/>
                        </a:tabLst>
                        <a:defRPr>
                          <a:solidFill>
                            <a:srgbClr val="000000"/>
                          </a:solidFill>
                        </a:defRPr>
                      </a:pPr>
                      <a:r>
                        <a:rPr sz="4200">
                          <a:solidFill>
                            <a:srgbClr val="FFFFFF"/>
                          </a:solidFill>
                          <a:effectLst>
                            <a:outerShdw sx="100000" sy="100000" kx="0" ky="0" algn="b" rotWithShape="0" blurRad="38100" dist="63500" dir="5400000">
                              <a:srgbClr val="000000">
                                <a:alpha val="48275"/>
                              </a:srgbClr>
                            </a:outerShdw>
                          </a:effectLst>
                        </a:rPr>
                        <a:t>Analog Tempurature Sensor</a:t>
                      </a:r>
                    </a:p>
                  </a:txBody>
                  <a:tcPr marL="50800" marR="50800" marT="50800" marB="50800" anchor="ctr" anchorCtr="0" horzOverflow="overflow">
                    <a:lnL w="12700">
                      <a:miter lim="400000"/>
                    </a:lnL>
                  </a:tcPr>
                </a:tc>
                <a:tc>
                  <a:txBody>
                    <a:bodyPr/>
                    <a:lstStyle/>
                    <a:p>
                      <a:pPr algn="ctr" defTabSz="914400">
                        <a:tabLst>
                          <a:tab pos="1638300" algn="l"/>
                        </a:tabLst>
                        <a:defRPr sz="4200">
                          <a:effectLst>
                            <a:outerShdw sx="100000" sy="100000" kx="0" ky="0" algn="b" rotWithShape="0" blurRad="38100" dist="63500" dir="5400000">
                              <a:srgbClr val="000000">
                                <a:alpha val="48275"/>
                              </a:srgbClr>
                            </a:outerShdw>
                          </a:effectLst>
                        </a:defRPr>
                      </a:pPr>
                    </a:p>
                  </a:txBody>
                  <a:tcPr marL="50800" marR="50800" marT="50800" marB="50800" anchor="ctr" anchorCtr="0" horzOverflow="overflow">
                    <a:blipFill rotWithShape="1">
                      <a:blip r:embed="rId8"/>
                      <a:srcRect l="0" t="0" r="0" b="0"/>
                      <a:stretch>
                        <a:fillRect/>
                      </a:stretch>
                    </a:blipFill>
                  </a:tcPr>
                </a:tc>
                <a:tc>
                  <a:txBody>
                    <a:bodyPr/>
                    <a:lstStyle/>
                    <a:p>
                      <a:pPr algn="ctr">
                        <a:defRPr sz="3800" u="sng">
                          <a:solidFill>
                            <a:srgbClr val="0000FF"/>
                          </a:solidFill>
                          <a:effectLst>
                            <a:outerShdw sx="100000" sy="100000" kx="0" ky="0" algn="b" rotWithShape="0" blurRad="50800" dist="38100" dir="5400000">
                              <a:srgbClr val="000000"/>
                            </a:outerShdw>
                          </a:effectLst>
                          <a:uFill>
                            <a:solidFill>
                              <a:srgbClr val="0000FF"/>
                            </a:solidFill>
                          </a:uFill>
                          <a:latin typeface="Calibri"/>
                          <a:ea typeface="Calibri"/>
                          <a:cs typeface="Calibri"/>
                          <a:sym typeface="Calibri"/>
                        </a:defRPr>
                      </a:pPr>
                      <a:r>
                        <a:rPr>
                          <a:hlinkClick r:id="rId9" invalidUrl="" action="" tgtFrame="" tooltip="" history="1" highlightClick="0" endSnd="0"/>
                        </a:rPr>
                        <a:t>Analog Temperature Sensor</a:t>
                      </a:r>
                      <a:endParaRPr>
                        <a:uFill>
                          <a:solidFill>
                            <a:srgbClr val="0563C1"/>
                          </a:solidFill>
                        </a:uFill>
                      </a:endParaRPr>
                    </a:p>
                    <a:p>
                      <a:pPr algn="ctr">
                        <a:defRPr sz="3800">
                          <a:effectLst>
                            <a:outerShdw sx="100000" sy="100000" kx="0" ky="0" algn="b" rotWithShape="0" blurRad="50800" dist="38100" dir="5400000">
                              <a:srgbClr val="000000"/>
                            </a:outerShdw>
                          </a:effectLst>
                          <a:latin typeface="Calibri"/>
                          <a:ea typeface="Calibri"/>
                          <a:cs typeface="Calibri"/>
                          <a:sym typeface="Calibri"/>
                        </a:defRPr>
                      </a:pPr>
                      <a:r>
                        <a:t>Cost: - Rs 39.00</a:t>
                      </a:r>
                    </a:p>
                  </a:txBody>
                  <a:tcPr marL="50800" marR="50800" marT="50800" marB="50800" anchor="ctr" anchorCtr="0" horzOverflow="overflow">
                    <a:lnR w="12700">
                      <a:miter lim="400000"/>
                    </a:lnR>
                  </a:tcPr>
                </a:tc>
              </a:tr>
              <a:tr h="1881782">
                <a:tc>
                  <a:txBody>
                    <a:bodyPr/>
                    <a:lstStyle/>
                    <a:p>
                      <a:pPr algn="ctr" defTabSz="914400">
                        <a:tabLst>
                          <a:tab pos="1638300" algn="l"/>
                        </a:tabLst>
                        <a:defRPr>
                          <a:solidFill>
                            <a:srgbClr val="000000"/>
                          </a:solidFill>
                        </a:defRPr>
                      </a:pPr>
                      <a:r>
                        <a:rPr sz="4200">
                          <a:solidFill>
                            <a:srgbClr val="FFFFFF"/>
                          </a:solidFill>
                          <a:effectLst>
                            <a:outerShdw sx="100000" sy="100000" kx="0" ky="0" algn="b" rotWithShape="0" blurRad="38100" dist="63500" dir="5400000">
                              <a:srgbClr val="000000">
                                <a:alpha val="48275"/>
                              </a:srgbClr>
                            </a:outerShdw>
                          </a:effectLst>
                        </a:rPr>
                        <a:t>RFID Reader/Writer</a:t>
                      </a:r>
                    </a:p>
                  </a:txBody>
                  <a:tcPr marL="50800" marR="50800" marT="50800" marB="50800" anchor="ctr" anchorCtr="0" horzOverflow="overflow">
                    <a:lnL w="12700">
                      <a:miter lim="400000"/>
                    </a:lnL>
                  </a:tcPr>
                </a:tc>
                <a:tc>
                  <a:txBody>
                    <a:bodyPr/>
                    <a:lstStyle/>
                    <a:p>
                      <a:pPr algn="ctr" defTabSz="914400">
                        <a:tabLst>
                          <a:tab pos="1638300" algn="l"/>
                        </a:tabLst>
                        <a:defRPr sz="4200">
                          <a:effectLst>
                            <a:outerShdw sx="100000" sy="100000" kx="0" ky="0" algn="b" rotWithShape="0" blurRad="38100" dist="63500" dir="5400000">
                              <a:srgbClr val="000000">
                                <a:alpha val="48275"/>
                              </a:srgbClr>
                            </a:outerShdw>
                          </a:effectLst>
                        </a:defRPr>
                      </a:pPr>
                    </a:p>
                  </a:txBody>
                  <a:tcPr marL="50800" marR="50800" marT="50800" marB="50800" anchor="ctr" anchorCtr="0" horzOverflow="overflow">
                    <a:blipFill rotWithShape="1">
                      <a:blip r:embed="rId10"/>
                      <a:srcRect l="0" t="0" r="0" b="0"/>
                      <a:stretch>
                        <a:fillRect/>
                      </a:stretch>
                    </a:blipFill>
                  </a:tcPr>
                </a:tc>
                <a:tc>
                  <a:txBody>
                    <a:bodyPr/>
                    <a:lstStyle/>
                    <a:p>
                      <a:pPr algn="ctr">
                        <a:defRPr sz="3800" u="sng">
                          <a:solidFill>
                            <a:srgbClr val="0000FF"/>
                          </a:solidFill>
                          <a:effectLst>
                            <a:outerShdw sx="100000" sy="100000" kx="0" ky="0" algn="b" rotWithShape="0" blurRad="50800" dist="38100" dir="5400000">
                              <a:srgbClr val="000000"/>
                            </a:outerShdw>
                          </a:effectLst>
                          <a:uFill>
                            <a:solidFill>
                              <a:srgbClr val="0000FF"/>
                            </a:solidFill>
                          </a:uFill>
                        </a:defRPr>
                      </a:pPr>
                      <a:r>
                        <a:rPr>
                          <a:hlinkClick r:id="rId11" invalidUrl="" action="" tgtFrame="" tooltip="" history="1" highlightClick="0" endSnd="0"/>
                        </a:rPr>
                        <a:t>RFID Reader/Writer</a:t>
                      </a:r>
                    </a:p>
                    <a:p>
                      <a:pPr algn="ctr">
                        <a:defRPr sz="3800">
                          <a:effectLst>
                            <a:outerShdw sx="100000" sy="100000" kx="0" ky="0" algn="b" rotWithShape="0" blurRad="50800" dist="38100" dir="5400000">
                              <a:srgbClr val="000000"/>
                            </a:outerShdw>
                          </a:effectLst>
                        </a:defRPr>
                      </a:pPr>
                      <a:r>
                        <a:t>Cost: - Rs 132.00</a:t>
                      </a:r>
                    </a:p>
                  </a:txBody>
                  <a:tcPr marL="50800" marR="50800" marT="50800" marB="50800" anchor="ctr" anchorCtr="0" horzOverflow="overflow">
                    <a:lnR w="12700">
                      <a:miter lim="400000"/>
                    </a:lnR>
                  </a:tcPr>
                </a:tc>
              </a:tr>
              <a:tr h="688785">
                <a:tc>
                  <a:txBody>
                    <a:bodyPr/>
                    <a:lstStyle/>
                    <a:p>
                      <a:pPr algn="ctr" defTabSz="914400">
                        <a:tabLst>
                          <a:tab pos="1638300" algn="l"/>
                        </a:tabLst>
                        <a:defRPr>
                          <a:solidFill>
                            <a:srgbClr val="000000"/>
                          </a:solidFill>
                        </a:defRPr>
                      </a:pPr>
                      <a:r>
                        <a:rPr sz="4200">
                          <a:solidFill>
                            <a:srgbClr val="FFFFFF"/>
                          </a:solidFill>
                          <a:effectLst>
                            <a:outerShdw sx="100000" sy="100000" kx="0" ky="0" algn="b" rotWithShape="0" blurRad="38100" dist="63500" dir="5400000">
                              <a:srgbClr val="000000">
                                <a:alpha val="48275"/>
                              </a:srgbClr>
                            </a:outerShdw>
                          </a:effectLst>
                        </a:rPr>
                        <a:t>Capacitive Touch Sensor</a:t>
                      </a:r>
                    </a:p>
                  </a:txBody>
                  <a:tcPr marL="50800" marR="50800" marT="50800" marB="50800" anchor="ctr" anchorCtr="0" horzOverflow="overflow">
                    <a:lnL w="12700">
                      <a:miter lim="400000"/>
                    </a:lnL>
                  </a:tcPr>
                </a:tc>
                <a:tc>
                  <a:txBody>
                    <a:bodyPr/>
                    <a:lstStyle/>
                    <a:p>
                      <a:pPr algn="ctr" defTabSz="914400">
                        <a:tabLst>
                          <a:tab pos="1638300" algn="l"/>
                        </a:tabLst>
                        <a:defRPr sz="4200">
                          <a:effectLst>
                            <a:outerShdw sx="100000" sy="100000" kx="0" ky="0" algn="b" rotWithShape="0" blurRad="38100" dist="63500" dir="5400000">
                              <a:srgbClr val="000000">
                                <a:alpha val="48275"/>
                              </a:srgbClr>
                            </a:outerShdw>
                          </a:effectLst>
                        </a:defRPr>
                      </a:pPr>
                    </a:p>
                  </a:txBody>
                  <a:tcPr marL="50800" marR="50800" marT="50800" marB="50800" anchor="ctr" anchorCtr="0" horzOverflow="overflow">
                    <a:blipFill rotWithShape="1">
                      <a:blip r:embed="rId12"/>
                      <a:srcRect l="0" t="0" r="0" b="0"/>
                      <a:stretch>
                        <a:fillRect/>
                      </a:stretch>
                    </a:blipFill>
                  </a:tcPr>
                </a:tc>
                <a:tc>
                  <a:txBody>
                    <a:bodyPr/>
                    <a:lstStyle/>
                    <a:p>
                      <a:pPr algn="ctr">
                        <a:defRPr sz="3800" u="sng">
                          <a:solidFill>
                            <a:srgbClr val="0000FF"/>
                          </a:solidFill>
                          <a:effectLst>
                            <a:outerShdw sx="100000" sy="100000" kx="0" ky="0" algn="b" rotWithShape="0" blurRad="50800" dist="38100" dir="5400000">
                              <a:srgbClr val="000000"/>
                            </a:outerShdw>
                          </a:effectLst>
                          <a:uFill>
                            <a:solidFill>
                              <a:srgbClr val="0000FF"/>
                            </a:solidFill>
                          </a:uFill>
                        </a:defRPr>
                      </a:pPr>
                      <a:r>
                        <a:rPr>
                          <a:hlinkClick r:id="rId13" invalidUrl="" action="" tgtFrame="" tooltip="" history="1" highlightClick="0" endSnd="0"/>
                        </a:rPr>
                        <a:t>Capacitive Touch Sensor </a:t>
                      </a:r>
                    </a:p>
                    <a:p>
                      <a:pPr algn="ctr">
                        <a:defRPr sz="3800">
                          <a:effectLst>
                            <a:outerShdw sx="100000" sy="100000" kx="0" ky="0" algn="b" rotWithShape="0" blurRad="50800" dist="38100" dir="5400000">
                              <a:srgbClr val="000000"/>
                            </a:outerShdw>
                          </a:effectLst>
                        </a:defRPr>
                      </a:pPr>
                      <a:r>
                        <a:t>Cost: - Rs 379.00</a:t>
                      </a:r>
                    </a:p>
                  </a:txBody>
                  <a:tcPr marL="50800" marR="50800" marT="50800" marB="50800" anchor="ctr" anchorCtr="0" horzOverflow="overflow">
                    <a:lnR w="12700">
                      <a:miter lim="400000"/>
                    </a:lnR>
                  </a:tcPr>
                </a:tc>
              </a:tr>
              <a:tr h="1867970">
                <a:tc>
                  <a:txBody>
                    <a:bodyPr/>
                    <a:lstStyle/>
                    <a:p>
                      <a:pPr algn="ctr" defTabSz="914400">
                        <a:tabLst>
                          <a:tab pos="1638300" algn="l"/>
                        </a:tabLst>
                        <a:defRPr>
                          <a:solidFill>
                            <a:srgbClr val="000000"/>
                          </a:solidFill>
                        </a:defRPr>
                      </a:pPr>
                      <a:r>
                        <a:rPr sz="4200">
                          <a:solidFill>
                            <a:srgbClr val="FFFFFF"/>
                          </a:solidFill>
                          <a:effectLst>
                            <a:outerShdw sx="100000" sy="100000" kx="0" ky="0" algn="b" rotWithShape="0" blurRad="38100" dist="63500" dir="5400000">
                              <a:srgbClr val="000000">
                                <a:alpha val="48275"/>
                              </a:srgbClr>
                            </a:outerShdw>
                          </a:effectLst>
                        </a:rPr>
                        <a:t>Node MCU ESP-8266</a:t>
                      </a:r>
                    </a:p>
                  </a:txBody>
                  <a:tcPr marL="50800" marR="50800" marT="50800" marB="50800" anchor="ctr" anchorCtr="0" horzOverflow="overflow">
                    <a:lnL w="12700">
                      <a:miter lim="400000"/>
                    </a:lnL>
                  </a:tcPr>
                </a:tc>
                <a:tc>
                  <a:txBody>
                    <a:bodyPr/>
                    <a:lstStyle/>
                    <a:p>
                      <a:pPr algn="ctr" defTabSz="914400">
                        <a:tabLst>
                          <a:tab pos="1638300" algn="l"/>
                        </a:tabLst>
                        <a:defRPr sz="4200">
                          <a:effectLst>
                            <a:outerShdw sx="100000" sy="100000" kx="0" ky="0" algn="b" rotWithShape="0" blurRad="38100" dist="63500" dir="5400000">
                              <a:srgbClr val="000000">
                                <a:alpha val="48275"/>
                              </a:srgbClr>
                            </a:outerShdw>
                          </a:effectLst>
                        </a:defRPr>
                      </a:pPr>
                    </a:p>
                  </a:txBody>
                  <a:tcPr marL="50800" marR="50800" marT="50800" marB="50800" anchor="ctr" anchorCtr="0" horzOverflow="overflow">
                    <a:blipFill rotWithShape="1">
                      <a:blip r:embed="rId14"/>
                      <a:srcRect l="0" t="0" r="0" b="0"/>
                      <a:stretch>
                        <a:fillRect/>
                      </a:stretch>
                    </a:blipFill>
                  </a:tcPr>
                </a:tc>
                <a:tc>
                  <a:txBody>
                    <a:bodyPr/>
                    <a:lstStyle/>
                    <a:p>
                      <a:pPr algn="ctr">
                        <a:defRPr sz="3800" u="sng">
                          <a:solidFill>
                            <a:srgbClr val="0000FF"/>
                          </a:solidFill>
                          <a:effectLst>
                            <a:outerShdw sx="100000" sy="100000" kx="0" ky="0" algn="b" rotWithShape="0" blurRad="50800" dist="38100" dir="5400000">
                              <a:srgbClr val="000000"/>
                            </a:outerShdw>
                          </a:effectLst>
                          <a:uFill>
                            <a:solidFill>
                              <a:srgbClr val="0000FF"/>
                            </a:solidFill>
                          </a:uFill>
                        </a:defRPr>
                      </a:pPr>
                      <a:r>
                        <a:rPr>
                          <a:hlinkClick r:id="rId15" invalidUrl="" action="" tgtFrame="" tooltip="" history="1" highlightClick="0" endSnd="0"/>
                        </a:rPr>
                        <a:t>NodeMCU ESP8266</a:t>
                      </a:r>
                    </a:p>
                    <a:p>
                      <a:pPr algn="ctr">
                        <a:defRPr sz="3800">
                          <a:effectLst>
                            <a:outerShdw sx="100000" sy="100000" kx="0" ky="0" algn="b" rotWithShape="0" blurRad="50800" dist="38100" dir="5400000">
                              <a:srgbClr val="000000"/>
                            </a:outerShdw>
                          </a:effectLst>
                        </a:defRPr>
                      </a:pPr>
                      <a:r>
                        <a:t>Cost: - Rs 349.00</a:t>
                      </a:r>
                    </a:p>
                  </a:txBody>
                  <a:tcPr marL="50800" marR="50800" marT="50800" marB="50800" anchor="ctr" anchorCtr="0" horzOverflow="overflow">
                    <a:lnR w="12700">
                      <a:miter lim="400000"/>
                    </a:lnR>
                  </a:tcPr>
                </a:tc>
              </a:tr>
              <a:tr h="123161">
                <a:tc>
                  <a:txBody>
                    <a:bodyPr/>
                    <a:lstStyle/>
                    <a:p>
                      <a:pPr algn="ctr" defTabSz="914400">
                        <a:tabLst>
                          <a:tab pos="1638300" algn="l"/>
                        </a:tabLst>
                        <a:defRPr sz="4200">
                          <a:effectLst>
                            <a:outerShdw sx="100000" sy="100000" kx="0" ky="0" algn="b" rotWithShape="0" blurRad="38100" dist="63500" dir="5400000">
                              <a:srgbClr val="000000">
                                <a:alpha val="48275"/>
                              </a:srgbClr>
                            </a:outerShdw>
                          </a:effectLst>
                        </a:defRPr>
                      </a:pPr>
                    </a:p>
                  </a:txBody>
                  <a:tcPr marL="50800" marR="50800" marT="50800" marB="50800" anchor="ctr" anchorCtr="0" horzOverflow="overflow">
                    <a:lnL w="12700">
                      <a:miter lim="400000"/>
                    </a:lnL>
                    <a:lnB w="12700">
                      <a:miter lim="400000"/>
                    </a:lnB>
                  </a:tcPr>
                </a:tc>
                <a:tc>
                  <a:txBody>
                    <a:bodyPr/>
                    <a:lstStyle/>
                    <a:p>
                      <a:pPr algn="ctr" defTabSz="914400">
                        <a:tabLst>
                          <a:tab pos="1638300" algn="l"/>
                        </a:tabLst>
                        <a:defRPr sz="4200">
                          <a:effectLst>
                            <a:outerShdw sx="100000" sy="100000" kx="0" ky="0" algn="b" rotWithShape="0" blurRad="38100" dist="63500" dir="5400000">
                              <a:srgbClr val="000000">
                                <a:alpha val="48275"/>
                              </a:srgbClr>
                            </a:outerShdw>
                          </a:effectLst>
                        </a:defRPr>
                      </a:pPr>
                    </a:p>
                  </a:txBody>
                  <a:tcPr marL="50800" marR="50800" marT="50800" marB="50800" anchor="ctr" anchorCtr="0" horzOverflow="overflow">
                    <a:lnB w="12700">
                      <a:miter lim="400000"/>
                    </a:lnB>
                  </a:tcPr>
                </a:tc>
                <a:tc>
                  <a:txBody>
                    <a:bodyPr/>
                    <a:lstStyle/>
                    <a:p>
                      <a:pPr algn="ctr" defTabSz="914400">
                        <a:tabLst>
                          <a:tab pos="1638300" algn="l"/>
                        </a:tabLst>
                        <a:defRPr sz="4200">
                          <a:effectLst>
                            <a:outerShdw sx="100000" sy="100000" kx="0" ky="0" algn="b" rotWithShape="0" blurRad="38100" dist="63500" dir="5400000">
                              <a:srgbClr val="000000">
                                <a:alpha val="48275"/>
                              </a:srgbClr>
                            </a:outerShdw>
                          </a:effectLst>
                        </a:defRPr>
                      </a:pPr>
                    </a:p>
                  </a:txBody>
                  <a:tcPr marL="50800" marR="50800" marT="50800" marB="50800" anchor="ctr" anchorCtr="0" horzOverflow="overflow">
                    <a:lnR w="12700">
                      <a:miter lim="400000"/>
                    </a:lnR>
                    <a:lnB w="12700">
                      <a:miter lim="400000"/>
                    </a:lnB>
                  </a:tcPr>
                </a:tc>
              </a:tr>
            </a:tbl>
          </a:graphicData>
        </a:graphic>
      </p:graphicFrame>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44" name="Microcontroller ESP8266-12"/>
          <p:cNvSpPr txBox="1"/>
          <p:nvPr/>
        </p:nvSpPr>
        <p:spPr>
          <a:xfrm>
            <a:off x="746446" y="805626"/>
            <a:ext cx="9095210" cy="92120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u="sng">
                <a:solidFill>
                  <a:srgbClr val="7DCB26"/>
                </a:solidFill>
                <a:latin typeface="Times New Roman"/>
                <a:ea typeface="Times New Roman"/>
                <a:cs typeface="Times New Roman"/>
                <a:sym typeface="Times New Roman"/>
              </a:defRPr>
            </a:lvl1pPr>
          </a:lstStyle>
          <a:p>
            <a:pPr>
              <a:defRPr>
                <a:effectLst/>
              </a:defRPr>
            </a:pPr>
            <a:r>
              <a:t>Microcontroller ESP8266-12</a:t>
            </a:r>
          </a:p>
        </p:txBody>
      </p:sp>
      <p:sp>
        <p:nvSpPr>
          <p:cNvPr id="145" name="ESP-12E Wi-Fi module is developed by Ai-thinker Team. core…"/>
          <p:cNvSpPr txBox="1"/>
          <p:nvPr/>
        </p:nvSpPr>
        <p:spPr>
          <a:xfrm>
            <a:off x="684580" y="2364852"/>
            <a:ext cx="16205532" cy="28194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700">
                <a:solidFill>
                  <a:srgbClr val="000000"/>
                </a:solidFill>
                <a:effectLst/>
                <a:latin typeface="Times New Roman"/>
                <a:ea typeface="Times New Roman"/>
                <a:cs typeface="Times New Roman"/>
                <a:sym typeface="Times New Roman"/>
              </a:defRPr>
            </a:pPr>
            <a:r>
              <a:t>ESP-12E Wi-Fi module is developed by Ai-thinker Team. core</a:t>
            </a:r>
          </a:p>
          <a:p>
            <a:pPr algn="l">
              <a:defRPr sz="4700">
                <a:solidFill>
                  <a:srgbClr val="000000"/>
                </a:solidFill>
                <a:effectLst/>
                <a:latin typeface="Times New Roman"/>
                <a:ea typeface="Times New Roman"/>
                <a:cs typeface="Times New Roman"/>
                <a:sym typeface="Times New Roman"/>
              </a:defRPr>
            </a:pPr>
            <a:r>
              <a:t>processor ESP8266 in smaller sizes of the module</a:t>
            </a:r>
          </a:p>
          <a:p>
            <a:pPr algn="l">
              <a:defRPr sz="4700">
                <a:solidFill>
                  <a:srgbClr val="000000"/>
                </a:solidFill>
                <a:effectLst/>
                <a:latin typeface="Times New Roman"/>
                <a:ea typeface="Times New Roman"/>
                <a:cs typeface="Times New Roman"/>
                <a:sym typeface="Times New Roman"/>
              </a:defRPr>
            </a:pPr>
            <a:r>
              <a:t>encapsulates Ten-silica L106 integrates industry-leading ultra</a:t>
            </a:r>
          </a:p>
          <a:p>
            <a:pPr algn="l">
              <a:defRPr sz="4700">
                <a:solidFill>
                  <a:srgbClr val="000000"/>
                </a:solidFill>
                <a:effectLst/>
                <a:latin typeface="Times New Roman"/>
                <a:ea typeface="Times New Roman"/>
                <a:cs typeface="Times New Roman"/>
                <a:sym typeface="Times New Roman"/>
              </a:defRPr>
            </a:pPr>
            <a:r>
              <a:t>low power 32-bit MCU</a:t>
            </a:r>
          </a:p>
        </p:txBody>
      </p:sp>
      <p:sp>
        <p:nvSpPr>
          <p:cNvPr id="146" name="Features:"/>
          <p:cNvSpPr txBox="1"/>
          <p:nvPr/>
        </p:nvSpPr>
        <p:spPr>
          <a:xfrm>
            <a:off x="555138" y="6263004"/>
            <a:ext cx="2628119" cy="8598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a:solidFill>
                  <a:srgbClr val="000000"/>
                </a:solidFill>
                <a:latin typeface="Times New Roman"/>
                <a:ea typeface="Times New Roman"/>
                <a:cs typeface="Times New Roman"/>
                <a:sym typeface="Times New Roman"/>
              </a:defRPr>
            </a:lvl1pPr>
          </a:lstStyle>
          <a:p>
            <a:pPr>
              <a:defRPr>
                <a:effectLst/>
              </a:defRPr>
            </a:pPr>
            <a:r>
              <a:t>Features:</a:t>
            </a:r>
          </a:p>
        </p:txBody>
      </p:sp>
      <p:sp>
        <p:nvSpPr>
          <p:cNvPr id="147" name="Supports IEEE 802.11 b/g/n…"/>
          <p:cNvSpPr txBox="1"/>
          <p:nvPr/>
        </p:nvSpPr>
        <p:spPr>
          <a:xfrm>
            <a:off x="364681" y="7582895"/>
            <a:ext cx="15441819" cy="48768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Clr>
                <a:srgbClr val="F38F18"/>
              </a:buClr>
              <a:buSzPct val="100000"/>
              <a:buChar char="•"/>
              <a:defRPr sz="4700">
                <a:solidFill>
                  <a:srgbClr val="000000"/>
                </a:solidFill>
                <a:effectLst/>
                <a:latin typeface="Times New Roman"/>
                <a:ea typeface="Times New Roman"/>
                <a:cs typeface="Times New Roman"/>
                <a:sym typeface="Times New Roman"/>
              </a:defRPr>
            </a:pPr>
            <a:r>
              <a:t> Supports IEEE 802.11 b/g/n</a:t>
            </a:r>
          </a:p>
          <a:p>
            <a:pPr marL="228600" indent="-228600" algn="l">
              <a:buClr>
                <a:srgbClr val="F38F18"/>
              </a:buClr>
              <a:buSzPct val="100000"/>
              <a:buChar char="•"/>
              <a:defRPr sz="4700">
                <a:solidFill>
                  <a:srgbClr val="000000"/>
                </a:solidFill>
                <a:effectLst/>
                <a:latin typeface="Times New Roman"/>
                <a:ea typeface="Times New Roman"/>
                <a:cs typeface="Times New Roman"/>
                <a:sym typeface="Times New Roman"/>
              </a:defRPr>
            </a:pPr>
            <a:r>
              <a:t> Integrated low power 32-bit MCU</a:t>
            </a:r>
          </a:p>
          <a:p>
            <a:pPr marL="228600" indent="-228600" algn="l">
              <a:buClr>
                <a:srgbClr val="F38F18"/>
              </a:buClr>
              <a:buSzPct val="100000"/>
              <a:buChar char="•"/>
              <a:defRPr sz="4700">
                <a:solidFill>
                  <a:srgbClr val="000000"/>
                </a:solidFill>
                <a:effectLst/>
                <a:latin typeface="Times New Roman"/>
                <a:ea typeface="Times New Roman"/>
                <a:cs typeface="Times New Roman"/>
                <a:sym typeface="Times New Roman"/>
              </a:defRPr>
            </a:pPr>
            <a:r>
              <a:t> Integrated 10-bit ADC</a:t>
            </a:r>
          </a:p>
          <a:p>
            <a:pPr marL="228600" indent="-228600" algn="l">
              <a:buClr>
                <a:srgbClr val="F38F18"/>
              </a:buClr>
              <a:buSzPct val="100000"/>
              <a:buChar char="•"/>
              <a:defRPr sz="4700">
                <a:solidFill>
                  <a:srgbClr val="000000"/>
                </a:solidFill>
                <a:effectLst/>
                <a:latin typeface="Times New Roman"/>
                <a:ea typeface="Times New Roman"/>
                <a:cs typeface="Times New Roman"/>
                <a:sym typeface="Times New Roman"/>
              </a:defRPr>
            </a:pPr>
            <a:r>
              <a:t> Integrated TCP/IP protocol stack</a:t>
            </a:r>
          </a:p>
          <a:p>
            <a:pPr marL="228600" indent="-228600" algn="l">
              <a:buClr>
                <a:srgbClr val="F38F18"/>
              </a:buClr>
              <a:buSzPct val="100000"/>
              <a:buChar char="•"/>
              <a:defRPr sz="4700">
                <a:solidFill>
                  <a:srgbClr val="000000"/>
                </a:solidFill>
                <a:effectLst/>
                <a:latin typeface="Times New Roman"/>
                <a:ea typeface="Times New Roman"/>
                <a:cs typeface="Times New Roman"/>
                <a:sym typeface="Times New Roman"/>
              </a:defRPr>
            </a:pPr>
            <a:r>
              <a:t> Wi-Fi 2.4 GHz, support WPA/WPA2</a:t>
            </a:r>
          </a:p>
          <a:p>
            <a:pPr marL="228600" indent="-228600" algn="l">
              <a:buClr>
                <a:srgbClr val="F38F18"/>
              </a:buClr>
              <a:buSzPct val="100000"/>
              <a:buChar char="•"/>
              <a:defRPr sz="4700">
                <a:solidFill>
                  <a:srgbClr val="000000"/>
                </a:solidFill>
                <a:effectLst/>
                <a:latin typeface="Times New Roman"/>
                <a:ea typeface="Times New Roman"/>
                <a:cs typeface="Times New Roman"/>
                <a:sym typeface="Times New Roman"/>
              </a:defRPr>
            </a:pPr>
            <a:r>
              <a:t> SDIO 2.0, (H) SPI, UART, I2C, I2S, IRDA, PWM, GPIO</a:t>
            </a:r>
          </a:p>
          <a:p>
            <a:pPr marL="228600" indent="-228600" algn="l">
              <a:buClr>
                <a:srgbClr val="F38F18"/>
              </a:buClr>
              <a:buSzPct val="100000"/>
              <a:buChar char="•"/>
              <a:defRPr sz="4700">
                <a:solidFill>
                  <a:srgbClr val="000000"/>
                </a:solidFill>
                <a:effectLst/>
                <a:latin typeface="Times New Roman"/>
                <a:ea typeface="Times New Roman"/>
                <a:cs typeface="Times New Roman"/>
                <a:sym typeface="Times New Roman"/>
              </a:defRPr>
            </a:pPr>
            <a:r>
              <a:t> Operating temperature range -40C - 125C</a:t>
            </a:r>
          </a:p>
        </p:txBody>
      </p:sp>
      <p:pic>
        <p:nvPicPr>
          <p:cNvPr id="148" name="node2.jpeg" descr="node2.jpeg"/>
          <p:cNvPicPr>
            <a:picLocks noChangeAspect="1"/>
          </p:cNvPicPr>
          <p:nvPr/>
        </p:nvPicPr>
        <p:blipFill>
          <a:blip r:embed="rId2">
            <a:extLst/>
          </a:blip>
          <a:stretch>
            <a:fillRect/>
          </a:stretch>
        </p:blipFill>
        <p:spPr>
          <a:xfrm>
            <a:off x="15884763" y="4992272"/>
            <a:ext cx="7133930" cy="713392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A7A7A7"/>
      </a:dk2>
      <a:lt2>
        <a:srgbClr val="535353"/>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a:ea typeface="Helvetica"/>
        <a:cs typeface="Helvetica"/>
      </a:majorFont>
      <a:minorFont>
        <a:latin typeface="Helvetica Neue"/>
        <a:ea typeface="Helvetica Neue"/>
        <a:cs typeface="Helvetica Neue"/>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C00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A7A7A7"/>
      </a:dk2>
      <a:lt2>
        <a:srgbClr val="535353"/>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a:ea typeface="Helvetica"/>
        <a:cs typeface="Helvetica"/>
      </a:majorFont>
      <a:minorFont>
        <a:latin typeface="Helvetica Neue"/>
        <a:ea typeface="Helvetica Neue"/>
        <a:cs typeface="Helvetica Neue"/>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C00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